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78" r:id="rId3"/>
    <p:sldId id="279" r:id="rId4"/>
    <p:sldId id="280" r:id="rId5"/>
    <p:sldId id="281" r:id="rId6"/>
    <p:sldId id="282" r:id="rId7"/>
    <p:sldId id="284" r:id="rId8"/>
    <p:sldId id="283" r:id="rId9"/>
  </p:sldIdLst>
  <p:sldSz cx="12192000" cy="6858000"/>
  <p:notesSz cx="6858000" cy="9144000"/>
  <p:embeddedFontLst>
    <p:embeddedFont>
      <p:font typeface="黑体" panose="02010609060101010101" pitchFamily="49" charset="-122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仿宋_GB2312" panose="02010609030101010101" charset="-122"/>
      <p:regular r:id="rId18"/>
    </p:embeddedFont>
    <p:embeddedFont>
      <p:font typeface="等线" panose="02010600030101010101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1668" y="7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font" Target="fonts/font7.fntdata"/><Relationship Id="rId18" Type="http://schemas.openxmlformats.org/officeDocument/2006/relationships/font" Target="fonts/font6.fntdata"/><Relationship Id="rId17" Type="http://schemas.openxmlformats.org/officeDocument/2006/relationships/font" Target="fonts/font5.fntdata"/><Relationship Id="rId16" Type="http://schemas.openxmlformats.org/officeDocument/2006/relationships/font" Target="fonts/font4.fntdata"/><Relationship Id="rId15" Type="http://schemas.openxmlformats.org/officeDocument/2006/relationships/font" Target="fonts/font3.fntdata"/><Relationship Id="rId14" Type="http://schemas.openxmlformats.org/officeDocument/2006/relationships/font" Target="fonts/font2.fntdata"/><Relationship Id="rId13" Type="http://schemas.openxmlformats.org/officeDocument/2006/relationships/font" Target="fonts/font1.fntdata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96884DD-ABE5-45CC-AF94-D23EE18C8CDB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154097D2-215F-4C9D-8583-48EE09FAC9B3}">
      <dgm:prSet phldrT="[文本]"/>
      <dgm:spPr/>
      <dgm:t>
        <a:bodyPr/>
        <a:lstStyle/>
        <a:p>
          <a:pPr>
            <a:buNone/>
          </a:pPr>
          <a:r>
            <a:rPr lang="zh-CN" b="1" dirty="0"/>
            <a:t>明确教学目标和选题</a:t>
          </a:r>
          <a:endParaRPr lang="zh-CN" altLang="en-US" dirty="0"/>
        </a:p>
      </dgm:t>
    </dgm:pt>
    <dgm:pt modelId="{8634BD7B-B964-47E8-BD5A-4C494969E726}" cxnId="{91A007BB-77B3-4366-B79E-EB178C7AF773}" type="parTrans">
      <dgm:prSet/>
      <dgm:spPr/>
      <dgm:t>
        <a:bodyPr/>
        <a:lstStyle/>
        <a:p>
          <a:endParaRPr lang="zh-CN" altLang="en-US"/>
        </a:p>
      </dgm:t>
    </dgm:pt>
    <dgm:pt modelId="{149CDED4-5DEB-4E12-A7D3-DBAF585D4736}" cxnId="{91A007BB-77B3-4366-B79E-EB178C7AF773}" type="sibTrans">
      <dgm:prSet/>
      <dgm:spPr/>
      <dgm:t>
        <a:bodyPr/>
        <a:lstStyle/>
        <a:p>
          <a:endParaRPr lang="zh-CN" altLang="en-US"/>
        </a:p>
      </dgm:t>
    </dgm:pt>
    <dgm:pt modelId="{6484BA27-184B-461F-A8C1-347289E35A62}">
      <dgm:prSet phldrT="[文本]"/>
      <dgm:spPr/>
      <dgm:t>
        <a:bodyPr/>
        <a:lstStyle/>
        <a:p>
          <a:pPr>
            <a:buNone/>
          </a:pPr>
          <a:r>
            <a:rPr lang="zh-CN" b="1" dirty="0"/>
            <a:t>认真组织案例教学开发</a:t>
          </a:r>
          <a:endParaRPr lang="zh-CN" altLang="en-US" dirty="0"/>
        </a:p>
      </dgm:t>
    </dgm:pt>
    <dgm:pt modelId="{4935B949-AD24-46C7-885C-C5A1C7494C48}" cxnId="{F23A185F-4DBC-4CA5-8208-52A56EB5075A}" type="parTrans">
      <dgm:prSet/>
      <dgm:spPr/>
      <dgm:t>
        <a:bodyPr/>
        <a:lstStyle/>
        <a:p>
          <a:endParaRPr lang="zh-CN" altLang="en-US"/>
        </a:p>
      </dgm:t>
    </dgm:pt>
    <dgm:pt modelId="{310DCDA0-DAAA-474A-9A08-6C1FD60E8085}" cxnId="{F23A185F-4DBC-4CA5-8208-52A56EB5075A}" type="sibTrans">
      <dgm:prSet/>
      <dgm:spPr/>
      <dgm:t>
        <a:bodyPr/>
        <a:lstStyle/>
        <a:p>
          <a:endParaRPr lang="zh-CN" altLang="en-US"/>
        </a:p>
      </dgm:t>
    </dgm:pt>
    <dgm:pt modelId="{8C6C4C5F-C1BF-4F32-A883-85929C349DD0}">
      <dgm:prSet phldrT="[文本]"/>
      <dgm:spPr/>
      <dgm:t>
        <a:bodyPr/>
        <a:lstStyle/>
        <a:p>
          <a:r>
            <a:rPr lang="zh-CN" b="1" dirty="0"/>
            <a:t>有序推进案例教学组织实施</a:t>
          </a:r>
          <a:endParaRPr lang="zh-CN" altLang="en-US" dirty="0"/>
        </a:p>
      </dgm:t>
    </dgm:pt>
    <dgm:pt modelId="{D6B3EFFF-D971-4421-8B00-092DAF852C59}" cxnId="{62672AE7-C266-499E-B5A8-46F70A50A97D}" type="parTrans">
      <dgm:prSet/>
      <dgm:spPr/>
      <dgm:t>
        <a:bodyPr/>
        <a:lstStyle/>
        <a:p>
          <a:endParaRPr lang="zh-CN" altLang="en-US"/>
        </a:p>
      </dgm:t>
    </dgm:pt>
    <dgm:pt modelId="{62BC7FC1-6831-47BF-9D5D-A5C8BAF559CF}" cxnId="{62672AE7-C266-499E-B5A8-46F70A50A97D}" type="sibTrans">
      <dgm:prSet/>
      <dgm:spPr/>
      <dgm:t>
        <a:bodyPr/>
        <a:lstStyle/>
        <a:p>
          <a:endParaRPr lang="zh-CN" altLang="en-US"/>
        </a:p>
      </dgm:t>
    </dgm:pt>
    <dgm:pt modelId="{7294AAFE-A765-4202-A009-3930580E21CE}" type="pres">
      <dgm:prSet presAssocID="{596884DD-ABE5-45CC-AF94-D23EE18C8CDB}" presName="CompostProcess" presStyleCnt="0">
        <dgm:presLayoutVars>
          <dgm:dir/>
          <dgm:resizeHandles val="exact"/>
        </dgm:presLayoutVars>
      </dgm:prSet>
      <dgm:spPr/>
    </dgm:pt>
    <dgm:pt modelId="{AD27602C-7EE1-46A3-AE62-D4E376877FEB}" type="pres">
      <dgm:prSet presAssocID="{596884DD-ABE5-45CC-AF94-D23EE18C8CDB}" presName="arrow" presStyleLbl="bgShp" presStyleIdx="0" presStyleCnt="1"/>
      <dgm:spPr/>
    </dgm:pt>
    <dgm:pt modelId="{93A18D4F-DD5C-4630-9A7C-69337A50B403}" type="pres">
      <dgm:prSet presAssocID="{596884DD-ABE5-45CC-AF94-D23EE18C8CDB}" presName="linearProcess" presStyleCnt="0"/>
      <dgm:spPr/>
    </dgm:pt>
    <dgm:pt modelId="{5838ED99-E82E-4145-8FDD-BFD68DBD870F}" type="pres">
      <dgm:prSet presAssocID="{154097D2-215F-4C9D-8583-48EE09FAC9B3}" presName="textNode" presStyleLbl="node1" presStyleIdx="0" presStyleCnt="3">
        <dgm:presLayoutVars>
          <dgm:bulletEnabled val="1"/>
        </dgm:presLayoutVars>
      </dgm:prSet>
      <dgm:spPr/>
    </dgm:pt>
    <dgm:pt modelId="{0C174E67-A765-4CC5-B5BB-F3311C44FF3B}" type="pres">
      <dgm:prSet presAssocID="{149CDED4-5DEB-4E12-A7D3-DBAF585D4736}" presName="sibTrans" presStyleCnt="0"/>
      <dgm:spPr/>
    </dgm:pt>
    <dgm:pt modelId="{A9234147-4D06-4B4F-ADB7-956B7AAF1A53}" type="pres">
      <dgm:prSet presAssocID="{6484BA27-184B-461F-A8C1-347289E35A62}" presName="textNode" presStyleLbl="node1" presStyleIdx="1" presStyleCnt="3">
        <dgm:presLayoutVars>
          <dgm:bulletEnabled val="1"/>
        </dgm:presLayoutVars>
      </dgm:prSet>
      <dgm:spPr/>
    </dgm:pt>
    <dgm:pt modelId="{85F76820-1BC1-4BD9-A88D-84950266E421}" type="pres">
      <dgm:prSet presAssocID="{310DCDA0-DAAA-474A-9A08-6C1FD60E8085}" presName="sibTrans" presStyleCnt="0"/>
      <dgm:spPr/>
    </dgm:pt>
    <dgm:pt modelId="{5BF84EB1-2627-4044-9031-3E1D5AAA9908}" type="pres">
      <dgm:prSet presAssocID="{8C6C4C5F-C1BF-4F32-A883-85929C349DD0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2999A12C-5E95-4EA4-8B42-89F17D24FAE8}" type="presOf" srcId="{6484BA27-184B-461F-A8C1-347289E35A62}" destId="{A9234147-4D06-4B4F-ADB7-956B7AAF1A53}" srcOrd="0" destOrd="0" presId="urn:microsoft.com/office/officeart/2005/8/layout/hProcess9"/>
    <dgm:cxn modelId="{F23A185F-4DBC-4CA5-8208-52A56EB5075A}" srcId="{596884DD-ABE5-45CC-AF94-D23EE18C8CDB}" destId="{6484BA27-184B-461F-A8C1-347289E35A62}" srcOrd="1" destOrd="0" parTransId="{4935B949-AD24-46C7-885C-C5A1C7494C48}" sibTransId="{310DCDA0-DAAA-474A-9A08-6C1FD60E8085}"/>
    <dgm:cxn modelId="{41322C65-5460-408A-8700-FBD72CD9A893}" type="presOf" srcId="{8C6C4C5F-C1BF-4F32-A883-85929C349DD0}" destId="{5BF84EB1-2627-4044-9031-3E1D5AAA9908}" srcOrd="0" destOrd="0" presId="urn:microsoft.com/office/officeart/2005/8/layout/hProcess9"/>
    <dgm:cxn modelId="{985609B8-8AA0-40C5-A004-B70E246DFC45}" type="presOf" srcId="{596884DD-ABE5-45CC-AF94-D23EE18C8CDB}" destId="{7294AAFE-A765-4202-A009-3930580E21CE}" srcOrd="0" destOrd="0" presId="urn:microsoft.com/office/officeart/2005/8/layout/hProcess9"/>
    <dgm:cxn modelId="{91A007BB-77B3-4366-B79E-EB178C7AF773}" srcId="{596884DD-ABE5-45CC-AF94-D23EE18C8CDB}" destId="{154097D2-215F-4C9D-8583-48EE09FAC9B3}" srcOrd="0" destOrd="0" parTransId="{8634BD7B-B964-47E8-BD5A-4C494969E726}" sibTransId="{149CDED4-5DEB-4E12-A7D3-DBAF585D4736}"/>
    <dgm:cxn modelId="{62672AE7-C266-499E-B5A8-46F70A50A97D}" srcId="{596884DD-ABE5-45CC-AF94-D23EE18C8CDB}" destId="{8C6C4C5F-C1BF-4F32-A883-85929C349DD0}" srcOrd="2" destOrd="0" parTransId="{D6B3EFFF-D971-4421-8B00-092DAF852C59}" sibTransId="{62BC7FC1-6831-47BF-9D5D-A5C8BAF559CF}"/>
    <dgm:cxn modelId="{DF7A95F3-EC93-4CBA-B66E-1C810FBB72F7}" type="presOf" srcId="{154097D2-215F-4C9D-8583-48EE09FAC9B3}" destId="{5838ED99-E82E-4145-8FDD-BFD68DBD870F}" srcOrd="0" destOrd="0" presId="urn:microsoft.com/office/officeart/2005/8/layout/hProcess9"/>
    <dgm:cxn modelId="{9AE53E3E-4A13-4C9C-8D94-616133C01B6E}" type="presParOf" srcId="{7294AAFE-A765-4202-A009-3930580E21CE}" destId="{AD27602C-7EE1-46A3-AE62-D4E376877FEB}" srcOrd="0" destOrd="0" presId="urn:microsoft.com/office/officeart/2005/8/layout/hProcess9"/>
    <dgm:cxn modelId="{0436916D-17BF-4505-B71D-469E77A762A8}" type="presParOf" srcId="{7294AAFE-A765-4202-A009-3930580E21CE}" destId="{93A18D4F-DD5C-4630-9A7C-69337A50B403}" srcOrd="1" destOrd="0" presId="urn:microsoft.com/office/officeart/2005/8/layout/hProcess9"/>
    <dgm:cxn modelId="{FAB3BF31-BC0F-4FBE-B864-3204AEF9B7BC}" type="presParOf" srcId="{93A18D4F-DD5C-4630-9A7C-69337A50B403}" destId="{5838ED99-E82E-4145-8FDD-BFD68DBD870F}" srcOrd="0" destOrd="0" presId="urn:microsoft.com/office/officeart/2005/8/layout/hProcess9"/>
    <dgm:cxn modelId="{B871F55B-BAFA-4980-BA97-B5EE5A5183F5}" type="presParOf" srcId="{93A18D4F-DD5C-4630-9A7C-69337A50B403}" destId="{0C174E67-A765-4CC5-B5BB-F3311C44FF3B}" srcOrd="1" destOrd="0" presId="urn:microsoft.com/office/officeart/2005/8/layout/hProcess9"/>
    <dgm:cxn modelId="{69AEB321-F3DA-43B4-8AE1-C13DA1E80DCE}" type="presParOf" srcId="{93A18D4F-DD5C-4630-9A7C-69337A50B403}" destId="{A9234147-4D06-4B4F-ADB7-956B7AAF1A53}" srcOrd="2" destOrd="0" presId="urn:microsoft.com/office/officeart/2005/8/layout/hProcess9"/>
    <dgm:cxn modelId="{64248ED9-DA9A-46B4-82B8-9F30D3F521C8}" type="presParOf" srcId="{93A18D4F-DD5C-4630-9A7C-69337A50B403}" destId="{85F76820-1BC1-4BD9-A88D-84950266E421}" srcOrd="3" destOrd="0" presId="urn:microsoft.com/office/officeart/2005/8/layout/hProcess9"/>
    <dgm:cxn modelId="{6C77375C-010A-4214-901B-1F34C4A0EB30}" type="presParOf" srcId="{93A18D4F-DD5C-4630-9A7C-69337A50B403}" destId="{5BF84EB1-2627-4044-9031-3E1D5AAA9908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27B25D0-7BED-403C-A2C8-4E61704D1DDA}" type="doc">
      <dgm:prSet loTypeId="urn:microsoft.com/office/officeart/2009/layout/ReverseList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ACA3D53-A565-402E-A2E5-0EDF0F997079}" type="pres">
      <dgm:prSet presAssocID="{727B25D0-7BED-403C-A2C8-4E61704D1DDA}" presName="Name0" presStyleCnt="0">
        <dgm:presLayoutVars>
          <dgm:chMax val="2"/>
          <dgm:chPref val="2"/>
          <dgm:animLvl val="lvl"/>
        </dgm:presLayoutVars>
      </dgm:prSet>
      <dgm:spPr/>
    </dgm:pt>
  </dgm:ptLst>
  <dgm:cxnLst>
    <dgm:cxn modelId="{D55F2087-FEEB-4969-B0D9-3A13098EB693}" type="presOf" srcId="{727B25D0-7BED-403C-A2C8-4E61704D1DDA}" destId="{FACA3D53-A565-402E-A2E5-0EDF0F997079}" srcOrd="0" destOrd="0" presId="urn:microsoft.com/office/officeart/2009/layout/ReverseList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7927340" cy="3039745"/>
        <a:chOff x="0" y="0"/>
        <a:chExt cx="7927340" cy="3039745"/>
      </a:xfrm>
    </dsp:grpSpPr>
    <dsp:sp modelId="{AD27602C-7EE1-46A3-AE62-D4E376877FEB}">
      <dsp:nvSpPr>
        <dsp:cNvPr id="3" name="右箭头 2"/>
        <dsp:cNvSpPr/>
      </dsp:nvSpPr>
      <dsp:spPr bwMode="white">
        <a:xfrm>
          <a:off x="594551" y="0"/>
          <a:ext cx="6738239" cy="3039745"/>
        </a:xfrm>
        <a:prstGeom prst="rightArrow">
          <a:avLst/>
        </a:prstGeom>
      </dsp:spPr>
      <dsp:style>
        <a:lnRef idx="0">
          <a:schemeClr val="accent1"/>
        </a:lnRef>
        <a:fillRef idx="1">
          <a:schemeClr val="accent1">
            <a:tint val="40000"/>
          </a:schemeClr>
        </a:fillRef>
        <a:effectRef idx="0">
          <a:scrgbClr r="0" g="0" b="0"/>
        </a:effectRef>
        <a:fontRef idx="minor"/>
      </dsp:style>
      <dsp:txXfrm>
        <a:off x="594551" y="0"/>
        <a:ext cx="6738239" cy="3039745"/>
      </dsp:txXfrm>
    </dsp:sp>
    <dsp:sp modelId="{5838ED99-E82E-4145-8FDD-BFD68DBD870F}">
      <dsp:nvSpPr>
        <dsp:cNvPr id="4" name="圆角矩形 3"/>
        <dsp:cNvSpPr/>
      </dsp:nvSpPr>
      <dsp:spPr bwMode="white">
        <a:xfrm>
          <a:off x="0" y="911924"/>
          <a:ext cx="2378202" cy="1215898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99060" tIns="99060" rIns="99060" bIns="9906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b="1" dirty="0"/>
            <a:t>明确教学目标和选题</a:t>
          </a:r>
          <a:endParaRPr lang="zh-CN" altLang="en-US" dirty="0"/>
        </a:p>
      </dsp:txBody>
      <dsp:txXfrm>
        <a:off x="0" y="911924"/>
        <a:ext cx="2378202" cy="1215898"/>
      </dsp:txXfrm>
    </dsp:sp>
    <dsp:sp modelId="{A9234147-4D06-4B4F-ADB7-956B7AAF1A53}">
      <dsp:nvSpPr>
        <dsp:cNvPr id="5" name="圆角矩形 4"/>
        <dsp:cNvSpPr/>
      </dsp:nvSpPr>
      <dsp:spPr bwMode="white">
        <a:xfrm>
          <a:off x="2774569" y="911924"/>
          <a:ext cx="2378202" cy="1215898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99060" tIns="99060" rIns="99060" bIns="9906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b="1" dirty="0"/>
            <a:t>认真组织案例教学开发</a:t>
          </a:r>
          <a:endParaRPr lang="zh-CN" altLang="en-US" dirty="0"/>
        </a:p>
      </dsp:txBody>
      <dsp:txXfrm>
        <a:off x="2774569" y="911924"/>
        <a:ext cx="2378202" cy="1215898"/>
      </dsp:txXfrm>
    </dsp:sp>
    <dsp:sp modelId="{5BF84EB1-2627-4044-9031-3E1D5AAA9908}">
      <dsp:nvSpPr>
        <dsp:cNvPr id="6" name="圆角矩形 5"/>
        <dsp:cNvSpPr/>
      </dsp:nvSpPr>
      <dsp:spPr bwMode="white">
        <a:xfrm>
          <a:off x="5549138" y="911924"/>
          <a:ext cx="2378202" cy="1215898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99060" tIns="99060" rIns="99060" bIns="9906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/>
            <a:t>有序推进案例教学组织实施</a:t>
          </a:r>
          <a:endParaRPr lang="zh-CN" altLang="en-US" dirty="0"/>
        </a:p>
      </dsp:txBody>
      <dsp:txXfrm>
        <a:off x="5549138" y="911924"/>
        <a:ext cx="2378202" cy="121589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3183947" cy="3962104"/>
        <a:chOff x="0" y="0"/>
        <a:chExt cx="3183947" cy="3962104"/>
      </a:xfrm>
    </dsp:grpSpPr>
    <dsp:sp modelId="{4C552DFD-204F-462D-8F54-DC5660780103}">
      <dsp:nvSpPr>
        <dsp:cNvPr id="3" name="同侧圆角矩形 2"/>
        <dsp:cNvSpPr/>
      </dsp:nvSpPr>
      <dsp:spPr bwMode="white">
        <a:xfrm rot="16200000">
          <a:off x="1728032" y="1202934"/>
          <a:ext cx="2547237" cy="1556632"/>
        </a:xfrm>
        <a:prstGeom prst="round2SameRect">
          <a:avLst>
            <a:gd name="adj1" fmla="val 16670"/>
            <a:gd name="adj2" fmla="val 0"/>
          </a:avLst>
        </a:prstGeom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Body>
        <a:bodyPr rot="5400000" lIns="156210" tIns="260350" rIns="234315" bIns="260350" anchor="t"/>
        <a:lstStyle>
          <a:lvl1pPr algn="l">
            <a:defRPr sz="4100"/>
          </a:lvl1pPr>
          <a:lvl2pPr marL="285750" indent="-285750" algn="l">
            <a:defRPr sz="3100"/>
          </a:lvl2pPr>
          <a:lvl3pPr marL="571500" indent="-285750" algn="l">
            <a:defRPr sz="3100"/>
          </a:lvl3pPr>
          <a:lvl4pPr marL="857250" indent="-285750" algn="l">
            <a:defRPr sz="3100"/>
          </a:lvl4pPr>
          <a:lvl5pPr marL="1143000" indent="-285750" algn="l">
            <a:defRPr sz="3100"/>
          </a:lvl5pPr>
          <a:lvl6pPr marL="1428750" indent="-285750" algn="l">
            <a:defRPr sz="3100"/>
          </a:lvl6pPr>
          <a:lvl7pPr marL="1714500" indent="-285750" algn="l">
            <a:defRPr sz="3100"/>
          </a:lvl7pPr>
          <a:lvl8pPr marL="2000250" indent="-285750" algn="l">
            <a:defRPr sz="3100"/>
          </a:lvl8pPr>
          <a:lvl9pPr marL="2286000" indent="-285750" algn="l">
            <a:defRPr sz="3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tx1"/>
              </a:solidFill>
            </a:rPr>
            <a:t>案例文本</a:t>
          </a:r>
          <a:endParaRPr>
            <a:solidFill>
              <a:schemeClr val="tx1"/>
            </a:solidFill>
          </a:endParaRPr>
        </a:p>
      </dsp:txBody>
      <dsp:txXfrm rot="16200000">
        <a:off x="1728032" y="1202934"/>
        <a:ext cx="2547237" cy="1556632"/>
      </dsp:txXfrm>
    </dsp:sp>
    <dsp:sp modelId="{DE4AEDE4-FD63-4DB1-89AA-785C77167636}">
      <dsp:nvSpPr>
        <dsp:cNvPr id="4" name="同侧圆角矩形 3"/>
        <dsp:cNvSpPr/>
      </dsp:nvSpPr>
      <dsp:spPr bwMode="white">
        <a:xfrm rot="5400000">
          <a:off x="3355347" y="1202934"/>
          <a:ext cx="2547237" cy="1556632"/>
        </a:xfrm>
        <a:prstGeom prst="round2SameRect">
          <a:avLst>
            <a:gd name="adj1" fmla="val 16670"/>
            <a:gd name="adj2" fmla="val 0"/>
          </a:avLst>
        </a:prstGeom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Body>
        <a:bodyPr rot="-5400000" lIns="234315" tIns="260350" rIns="156210" bIns="260350" anchor="t"/>
        <a:lstStyle>
          <a:lvl1pPr algn="l">
            <a:defRPr sz="4100"/>
          </a:lvl1pPr>
          <a:lvl2pPr marL="285750" indent="-285750" algn="l">
            <a:defRPr sz="3100"/>
          </a:lvl2pPr>
          <a:lvl3pPr marL="571500" indent="-285750" algn="l">
            <a:defRPr sz="3100"/>
          </a:lvl3pPr>
          <a:lvl4pPr marL="857250" indent="-285750" algn="l">
            <a:defRPr sz="3100"/>
          </a:lvl4pPr>
          <a:lvl5pPr marL="1143000" indent="-285750" algn="l">
            <a:defRPr sz="3100"/>
          </a:lvl5pPr>
          <a:lvl6pPr marL="1428750" indent="-285750" algn="l">
            <a:defRPr sz="3100"/>
          </a:lvl6pPr>
          <a:lvl7pPr marL="1714500" indent="-285750" algn="l">
            <a:defRPr sz="3100"/>
          </a:lvl7pPr>
          <a:lvl8pPr marL="2000250" indent="-285750" algn="l">
            <a:defRPr sz="3100"/>
          </a:lvl8pPr>
          <a:lvl9pPr marL="2286000" indent="-285750" algn="l">
            <a:defRPr sz="3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tx1"/>
              </a:solidFill>
            </a:rPr>
            <a:t>案例教学</a:t>
          </a:r>
          <a:r>
            <a:rPr lang="en-US" altLang="zh-CN" dirty="0">
              <a:solidFill>
                <a:schemeClr val="tx1"/>
              </a:solidFill>
            </a:rPr>
            <a:t>PPT</a:t>
          </a:r>
          <a:endParaRPr lang="zh-CN" altLang="en-US" dirty="0">
            <a:solidFill>
              <a:schemeClr val="tx1"/>
            </a:solidFill>
          </a:endParaRPr>
        </a:p>
      </dsp:txBody>
      <dsp:txXfrm rot="5400000">
        <a:off x="3355347" y="1202934"/>
        <a:ext cx="2547237" cy="1556632"/>
      </dsp:txXfrm>
    </dsp:sp>
    <dsp:sp modelId="{CF08B77E-0435-4239-B10C-43A516BA889A}">
      <dsp:nvSpPr>
        <dsp:cNvPr id="5" name="环形箭头 4"/>
        <dsp:cNvSpPr/>
      </dsp:nvSpPr>
      <dsp:spPr bwMode="white">
        <a:xfrm>
          <a:off x="3001491" y="0"/>
          <a:ext cx="1627315" cy="1627236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3001491" y="0"/>
        <a:ext cx="1627315" cy="1627236"/>
      </dsp:txXfrm>
    </dsp:sp>
    <dsp:sp modelId="{862C08F3-F7E9-4139-87DA-AA770FB6D5A6}">
      <dsp:nvSpPr>
        <dsp:cNvPr id="6" name="环形箭头 5"/>
        <dsp:cNvSpPr/>
      </dsp:nvSpPr>
      <dsp:spPr bwMode="white">
        <a:xfrm rot="10800000">
          <a:off x="3001491" y="2334868"/>
          <a:ext cx="1627315" cy="1627236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 rot="10800000">
        <a:off x="3001491" y="2334868"/>
        <a:ext cx="1627315" cy="16272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layout/ReverseList">
  <dgm:title val=""/>
  <dgm:desc val=""/>
  <dgm:catLst>
    <dgm:cat type="relationship" pri="38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clrData>
  <dgm:layoutNode name="Name0">
    <dgm:varLst>
      <dgm:chMax val="2"/>
      <dgm:chPref val="2"/>
      <dgm:animLvl val="lvl"/>
    </dgm:varLst>
    <dgm:choose name="Name1">
      <dgm:if name="Name2" axis="ch" ptType="node" func="cnt" op="lte" val="1">
        <dgm:alg type="composite">
          <dgm:param type="ar" val="0.9993"/>
        </dgm:alg>
      </dgm:if>
      <dgm:else name="Name3">
        <dgm:alg type="composite">
          <dgm:param type="ar" val="0.8036"/>
        </dgm:alg>
      </dgm:else>
    </dgm:choose>
    <dgm:shape xmlns:r="http://schemas.openxmlformats.org/officeDocument/2006/relationships" r:blip="">
      <dgm:adjLst/>
    </dgm:shape>
    <dgm:choose name="Name4">
      <dgm:if name="Name5" axis="ch" ptType="node" func="cnt" op="lte" val="1">
        <dgm:constrLst>
          <dgm:constr type="primFontSz" for="des" ptType="node" op="equ" val="65"/>
          <dgm:constr type="l" for="ch" forName="LeftNode" refType="w" fact="0"/>
          <dgm:constr type="t" for="ch" forName="LeftNode" refType="h" fact="0.25"/>
          <dgm:constr type="w" for="ch" forName="LeftNode" refType="w" fact="0.5"/>
          <dgm:constr type="h" for="ch" forName="LeftNode" refType="h"/>
          <dgm:constr type="l" for="ch" forName="LeftText" refType="w" fact="0"/>
          <dgm:constr type="t" for="ch" forName="LeftText" refType="h" fact="0.25"/>
          <dgm:constr type="w" for="ch" forName="LeftText" refType="w" fact="0.5"/>
          <dgm:constr type="h" for="ch" forName="LeftText" refType="h"/>
        </dgm:constrLst>
      </dgm:if>
      <dgm:else name="Name6">
        <dgm:constrLst>
          <dgm:constr type="primFontSz" for="des" ptType="node" op="equ" val="65"/>
          <dgm:constr type="l" for="ch" forName="LeftNode" refType="w" fact="0"/>
          <dgm:constr type="t" for="ch" forName="LeftNode" refType="h" fact="0.1786"/>
          <dgm:constr type="w" for="ch" forName="LeftNode" refType="w" fact="0.4889"/>
          <dgm:constr type="h" for="ch" forName="LeftNode" refType="h" fact="0.6429"/>
          <dgm:constr type="l" for="ch" forName="LeftText" refType="w" fact="0"/>
          <dgm:constr type="t" for="ch" forName="LeftText" refType="h" fact="0.1786"/>
          <dgm:constr type="w" for="ch" forName="LeftText" refType="w" fact="0.4889"/>
          <dgm:constr type="h" for="ch" forName="LeftText" refType="h" fact="0.6429"/>
          <dgm:constr type="l" for="ch" forName="RightNode" refType="w" fact="0.5111"/>
          <dgm:constr type="t" for="ch" forName="RightNode" refType="h" fact="0.1786"/>
          <dgm:constr type="w" for="ch" forName="RightNode" refType="w" fact="0.4889"/>
          <dgm:constr type="h" for="ch" forName="RightNode" refType="h" fact="0.6429"/>
          <dgm:constr type="l" for="ch" forName="RightText" refType="w" fact="0.5111"/>
          <dgm:constr type="t" for="ch" forName="RightText" refType="h" fact="0.1786"/>
          <dgm:constr type="w" for="ch" forName="RightText" refType="w" fact="0.4889"/>
          <dgm:constr type="h" for="ch" forName="RightText" refType="h" fact="0.6429"/>
          <dgm:constr type="l" for="ch" forName="TopArrow" refType="w" fact="0.2444"/>
          <dgm:constr type="t" for="ch" forName="TopArrow" refType="h" fact="0"/>
          <dgm:constr type="w" for="ch" forName="TopArrow" refType="w" fact="0.5111"/>
          <dgm:constr type="h" for="ch" forName="TopArrow" refType="h" fact="0.4107"/>
          <dgm:constr type="l" for="ch" forName="BottomArrow" refType="w" fact="0.2444"/>
          <dgm:constr type="t" for="ch" forName="BottomArrow" refType="h" fact="0.5893"/>
          <dgm:constr type="w" for="ch" forName="BottomArrow" refType="w" fact="0.5111"/>
          <dgm:constr type="h" for="ch" forName="BottomArrow" refType="h" fact="0.4107"/>
        </dgm:constrLst>
      </dgm:else>
    </dgm:choose>
    <dgm:choose name="Name7">
      <dgm:if name="Name8" axis="ch" ptType="node" func="cnt" op="gte" val="1">
        <dgm:layoutNode name="LeftText" styleLbl="revTx" moveWith="LeftNode">
          <dgm:varLst>
            <dgm:bulletEnabled val="1"/>
          </dgm:varLst>
          <dgm:alg type="tx">
            <dgm:param type="parTxLTRAlign" val="l"/>
            <dgm:param type="txAnchorVert" val="t"/>
          </dgm:alg>
          <dgm:choose name="Name9">
            <dgm:if name="Name10" axis="ch" ptType="node" func="cnt" op="lte" val="1">
              <dgm:shape xmlns:r="http://schemas.openxmlformats.org/officeDocument/2006/relationships" type="round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5"/>
                <dgm:constr type="bMarg" refType="primFontSz" fact="0.5"/>
              </dgm:constrLst>
            </dgm:if>
            <dgm:else name="Name11">
              <dgm:shape xmlns:r="http://schemas.openxmlformats.org/officeDocument/2006/relationships" type="round2SameRect" r:blip="" rot="270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45"/>
                <dgm:constr type="tMarg" refType="primFontSz" fact="0.5"/>
                <dgm:constr type="bMarg" refType="primFontSz" fact="0.5"/>
              </dgm:constrLst>
            </dgm:else>
          </dgm:choose>
          <dgm:ruleLst>
            <dgm:rule type="primFontSz" val="5" fact="NaN" max="NaN"/>
          </dgm:ruleLst>
        </dgm:layoutNode>
        <dgm:layoutNode name="LeftNode" styleLbl="bgImgPlace1">
          <dgm:varLst>
            <dgm:chMax val="2"/>
            <dgm:chPref val="2"/>
          </dgm:varLst>
          <dgm:alg type="sp"/>
          <dgm:choose name="Name12">
            <dgm:if name="Name13" axis="ch" ptType="node" func="cnt" op="lte" val="1">
              <dgm:shape xmlns:r="http://schemas.openxmlformats.org/officeDocument/2006/relationships" type="roundRect" r:blip="">
                <dgm:adjLst>
                  <dgm:adj idx="1" val="0.1667"/>
                  <dgm:adj idx="2" val="0"/>
                </dgm:adjLst>
              </dgm:shape>
            </dgm:if>
            <dgm:else name="Name14">
              <dgm:shape xmlns:r="http://schemas.openxmlformats.org/officeDocument/2006/relationships" type="round2SameRect" r:blip="" rot="270">
                <dgm:adjLst>
                  <dgm:adj idx="1" val="0.1667"/>
                  <dgm:adj idx="2" val="0"/>
                </dgm:adjLst>
              </dgm:shape>
            </dgm:else>
          </dgm:choose>
          <dgm:presOf axis="ch desOrSelf" ptType="node node" st="1 1" cnt="1 0"/>
        </dgm:layoutNode>
        <dgm:choose name="Name15">
          <dgm:if name="Name16" axis="ch" ptType="node" func="cnt" op="gte" val="2">
            <dgm:layoutNode name="RightText" styleLbl="revTx" moveWith="RightNode">
              <dgm:varLst>
                <dgm:bulletEnabled val="1"/>
              </dgm:varLst>
              <dgm:alg type="tx">
                <dgm:param type="parTxLTRAlign" val="l"/>
                <dgm:param type="txAnchorVert" val="t"/>
              </dgm:alg>
              <dgm:shape xmlns:r="http://schemas.openxmlformats.org/officeDocument/2006/relationships" type="round2SameRect" r:blip="" rot="90" hideGeom="1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  <dgm:constrLst>
                <dgm:constr type="lMarg" refType="primFontSz" fact="0.45"/>
                <dgm:constr type="rMarg" refType="primFontSz" fact="0.3"/>
                <dgm:constr type="tMarg" refType="primFontSz" fact="0.5"/>
                <dgm:constr type="bMarg" refType="primFontSz" fact="0.5"/>
              </dgm:constrLst>
              <dgm:ruleLst>
                <dgm:rule type="primFontSz" val="5" fact="NaN" max="NaN"/>
              </dgm:ruleLst>
            </dgm:layoutNode>
            <dgm:layoutNode name="RightNode" styleLbl="bgImgPlace1">
              <dgm:varLst>
                <dgm:chMax val="0"/>
                <dgm:chPref val="0"/>
              </dgm:varLst>
              <dgm:alg type="sp"/>
              <dgm:shape xmlns:r="http://schemas.openxmlformats.org/officeDocument/2006/relationships" type="round2SameRect" r:blip="" rot="90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</dgm:layoutNode>
            <dgm:layoutNode name="TopArrow">
              <dgm:alg type="sp"/>
              <dgm:shape xmlns:r="http://schemas.openxmlformats.org/officeDocument/2006/relationships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  <dgm:layoutNode name="BottomArrow">
              <dgm:alg type="sp"/>
              <dgm:shape xmlns:r="http://schemas.openxmlformats.org/officeDocument/2006/relationships" type="circularArrow" r:blip="" rot="180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</dgm:if>
          <dgm:else name="Name17"/>
        </dgm:choose>
      </dgm:if>
      <dgm:else name="Name1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-6350" y="6153150"/>
            <a:ext cx="12192000" cy="1110515"/>
          </a:xfrm>
          <a:custGeom>
            <a:avLst/>
            <a:gdLst>
              <a:gd name="connsiteX0" fmla="*/ 0 w 12192000"/>
              <a:gd name="connsiteY0" fmla="*/ 0 h 2575906"/>
              <a:gd name="connsiteX1" fmla="*/ 40885 w 12192000"/>
              <a:gd name="connsiteY1" fmla="*/ 22224 h 2575906"/>
              <a:gd name="connsiteX2" fmla="*/ 6096001 w 12192000"/>
              <a:gd name="connsiteY2" fmla="*/ 1144149 h 2575906"/>
              <a:gd name="connsiteX3" fmla="*/ 12151117 w 12192000"/>
              <a:gd name="connsiteY3" fmla="*/ 22224 h 2575906"/>
              <a:gd name="connsiteX4" fmla="*/ 12192000 w 12192000"/>
              <a:gd name="connsiteY4" fmla="*/ 1 h 2575906"/>
              <a:gd name="connsiteX5" fmla="*/ 12192000 w 12192000"/>
              <a:gd name="connsiteY5" fmla="*/ 2575906 h 2575906"/>
              <a:gd name="connsiteX6" fmla="*/ 0 w 12192000"/>
              <a:gd name="connsiteY6" fmla="*/ 2575906 h 2575906"/>
              <a:gd name="connsiteX7" fmla="*/ 0 w 12192000"/>
              <a:gd name="connsiteY7" fmla="*/ 0 h 2575906"/>
            </a:gdLst>
            <a:ahLst/>
            <a:cxnLst/>
            <a:rect l="l" t="t" r="r" b="b"/>
            <a:pathLst>
              <a:path w="12192000" h="2575906">
                <a:moveTo>
                  <a:pt x="0" y="0"/>
                </a:moveTo>
                <a:lnTo>
                  <a:pt x="40885" y="22224"/>
                </a:lnTo>
                <a:cubicBezTo>
                  <a:pt x="1353147" y="699113"/>
                  <a:pt x="3575436" y="1144149"/>
                  <a:pt x="6096001" y="1144149"/>
                </a:cubicBezTo>
                <a:cubicBezTo>
                  <a:pt x="8616567" y="1144149"/>
                  <a:pt x="10838855" y="699113"/>
                  <a:pt x="12151117" y="22224"/>
                </a:cubicBezTo>
                <a:lnTo>
                  <a:pt x="12192000" y="1"/>
                </a:lnTo>
                <a:lnTo>
                  <a:pt x="12192000" y="2575906"/>
                </a:lnTo>
                <a:lnTo>
                  <a:pt x="0" y="257590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1905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>
            <a:off x="-6350" y="6134100"/>
            <a:ext cx="12192000" cy="589757"/>
          </a:xfrm>
          <a:custGeom>
            <a:avLst/>
            <a:gdLst>
              <a:gd name="connsiteX0" fmla="*/ 0 w 12192000"/>
              <a:gd name="connsiteY0" fmla="*/ 0 h 1367976"/>
              <a:gd name="connsiteX1" fmla="*/ 40885 w 12192000"/>
              <a:gd name="connsiteY1" fmla="*/ 22224 h 1367976"/>
              <a:gd name="connsiteX2" fmla="*/ 6096001 w 12192000"/>
              <a:gd name="connsiteY2" fmla="*/ 1144149 h 1367976"/>
              <a:gd name="connsiteX3" fmla="*/ 12151117 w 12192000"/>
              <a:gd name="connsiteY3" fmla="*/ 22224 h 1367976"/>
              <a:gd name="connsiteX4" fmla="*/ 12192000 w 12192000"/>
              <a:gd name="connsiteY4" fmla="*/ 1 h 1367976"/>
              <a:gd name="connsiteX5" fmla="*/ 12192000 w 12192000"/>
              <a:gd name="connsiteY5" fmla="*/ 518978 h 1367976"/>
              <a:gd name="connsiteX6" fmla="*/ 12046459 w 12192000"/>
              <a:gd name="connsiteY6" fmla="*/ 569386 h 1367976"/>
              <a:gd name="connsiteX7" fmla="*/ 6096001 w 12192000"/>
              <a:gd name="connsiteY7" fmla="*/ 1367976 h 1367976"/>
              <a:gd name="connsiteX8" fmla="*/ 145543 w 12192000"/>
              <a:gd name="connsiteY8" fmla="*/ 569386 h 1367976"/>
              <a:gd name="connsiteX9" fmla="*/ 0 w 12192000"/>
              <a:gd name="connsiteY9" fmla="*/ 518977 h 1367976"/>
              <a:gd name="connsiteX10" fmla="*/ 0 w 12192000"/>
              <a:gd name="connsiteY10" fmla="*/ 0 h 1367976"/>
            </a:gdLst>
            <a:ahLst/>
            <a:cxnLst/>
            <a:rect l="l" t="t" r="r" b="b"/>
            <a:pathLst>
              <a:path w="12192000" h="1367976">
                <a:moveTo>
                  <a:pt x="0" y="0"/>
                </a:moveTo>
                <a:lnTo>
                  <a:pt x="40885" y="22224"/>
                </a:lnTo>
                <a:cubicBezTo>
                  <a:pt x="1353147" y="699113"/>
                  <a:pt x="3575436" y="1144149"/>
                  <a:pt x="6096001" y="1144149"/>
                </a:cubicBezTo>
                <a:cubicBezTo>
                  <a:pt x="8616567" y="1144149"/>
                  <a:pt x="10838855" y="699113"/>
                  <a:pt x="12151117" y="22224"/>
                </a:cubicBezTo>
                <a:lnTo>
                  <a:pt x="12192000" y="1"/>
                </a:lnTo>
                <a:lnTo>
                  <a:pt x="12192000" y="518978"/>
                </a:lnTo>
                <a:lnTo>
                  <a:pt x="12046459" y="569386"/>
                </a:lnTo>
                <a:cubicBezTo>
                  <a:pt x="10536345" y="1062096"/>
                  <a:pt x="8428298" y="1367976"/>
                  <a:pt x="6096001" y="1367976"/>
                </a:cubicBezTo>
                <a:cubicBezTo>
                  <a:pt x="3763706" y="1367976"/>
                  <a:pt x="1655658" y="1062096"/>
                  <a:pt x="145543" y="569386"/>
                </a:cubicBezTo>
                <a:lnTo>
                  <a:pt x="0" y="51897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100000"/>
                </a:schemeClr>
              </a:gs>
              <a:gs pos="39000">
                <a:schemeClr val="accent2">
                  <a:lumMod val="20000"/>
                  <a:lumOff val="80000"/>
                  <a:alpha val="100000"/>
                </a:schemeClr>
              </a:gs>
              <a:gs pos="69000">
                <a:schemeClr val="accent2">
                  <a:lumMod val="60000"/>
                  <a:lumOff val="40000"/>
                  <a:alpha val="100000"/>
                </a:schemeClr>
              </a:gs>
              <a:gs pos="100000">
                <a:schemeClr val="accent2">
                  <a:lumMod val="75000"/>
                  <a:alpha val="100000"/>
                </a:schemeClr>
              </a:gs>
            </a:gsLst>
            <a:lin ang="0" scaled="0"/>
          </a:gradFill>
          <a:ln w="1905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-22412" y="5826078"/>
            <a:ext cx="12248030" cy="1031922"/>
          </a:xfrm>
          <a:custGeom>
            <a:avLst/>
            <a:gdLst>
              <a:gd name="connsiteX0" fmla="*/ 0 w 12191999"/>
              <a:gd name="connsiteY0" fmla="*/ 0 h 1031906"/>
              <a:gd name="connsiteX1" fmla="*/ 97612 w 12191999"/>
              <a:gd name="connsiteY1" fmla="*/ 51085 h 1031906"/>
              <a:gd name="connsiteX2" fmla="*/ 6108700 w 12191999"/>
              <a:gd name="connsiteY2" fmla="*/ 925606 h 1031906"/>
              <a:gd name="connsiteX3" fmla="*/ 12119789 w 12191999"/>
              <a:gd name="connsiteY3" fmla="*/ 51085 h 1031906"/>
              <a:gd name="connsiteX4" fmla="*/ 12191999 w 12191999"/>
              <a:gd name="connsiteY4" fmla="*/ 13293 h 1031906"/>
              <a:gd name="connsiteX5" fmla="*/ 12191999 w 12191999"/>
              <a:gd name="connsiteY5" fmla="*/ 1031906 h 1031906"/>
              <a:gd name="connsiteX6" fmla="*/ 0 w 12191999"/>
              <a:gd name="connsiteY6" fmla="*/ 1031906 h 1031906"/>
            </a:gdLst>
            <a:ahLst/>
            <a:cxnLst/>
            <a:rect l="l" t="t" r="r" b="b"/>
            <a:pathLst>
              <a:path w="12191999" h="1031906">
                <a:moveTo>
                  <a:pt x="0" y="0"/>
                </a:moveTo>
                <a:lnTo>
                  <a:pt x="97612" y="51085"/>
                </a:lnTo>
                <a:cubicBezTo>
                  <a:pt x="1195312" y="569402"/>
                  <a:pt x="3474728" y="925606"/>
                  <a:pt x="6108700" y="925606"/>
                </a:cubicBezTo>
                <a:cubicBezTo>
                  <a:pt x="8742672" y="925606"/>
                  <a:pt x="11022088" y="569402"/>
                  <a:pt x="12119789" y="51085"/>
                </a:cubicBezTo>
                <a:lnTo>
                  <a:pt x="12191999" y="13293"/>
                </a:lnTo>
                <a:lnTo>
                  <a:pt x="12191999" y="1031906"/>
                </a:lnTo>
                <a:lnTo>
                  <a:pt x="0" y="1031906"/>
                </a:lnTo>
                <a:close/>
              </a:path>
            </a:pathLst>
          </a:custGeom>
          <a:solidFill>
            <a:schemeClr val="accent1"/>
          </a:solidFill>
          <a:ln w="25400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960664" y="1319864"/>
            <a:ext cx="10257971" cy="4833285"/>
          </a:xfrm>
          <a:prstGeom prst="roundRect">
            <a:avLst>
              <a:gd name="adj" fmla="val 6926"/>
            </a:avLst>
          </a:prstGeom>
          <a:solidFill>
            <a:schemeClr val="bg1"/>
          </a:solidFill>
          <a:ln w="12700" cap="flat">
            <a:solidFill>
              <a:schemeClr val="accent1"/>
            </a:solidFill>
            <a:miter/>
          </a:ln>
          <a:effectLst/>
        </p:spPr>
        <p:txBody>
          <a:bodyPr vert="horz" wrap="square" lIns="22860" tIns="22860" rIns="22860" bIns="22860" rtlCol="0" anchor="ctr"/>
          <a:lstStyle/>
          <a:p>
            <a:pPr algn="ctr">
              <a:lnSpc>
                <a:spcPct val="15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1442743" y="1521957"/>
            <a:ext cx="9819500" cy="407083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lang="en-US" altLang="zh-CN" sz="36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思源黑体"/>
              </a:rPr>
              <a:t> </a:t>
            </a:r>
            <a:r>
              <a:rPr lang="zh-CN" altLang="en-US" sz="36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思源黑体"/>
              </a:rPr>
              <a:t>一、</a:t>
            </a:r>
            <a:r>
              <a:rPr lang="zh-CN" altLang="zh-CN" sz="36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思源黑体"/>
              </a:rPr>
              <a:t>案例教学开发和组织的总体要求</a:t>
            </a:r>
            <a:endParaRPr kumimoji="1" lang="zh-CN" altLang="en-US" sz="4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标题 1"/>
          <p:cNvSpPr txBox="1"/>
          <p:nvPr/>
        </p:nvSpPr>
        <p:spPr>
          <a:xfrm flipH="1">
            <a:off x="10687138" y="1686906"/>
            <a:ext cx="531498" cy="553123"/>
          </a:xfrm>
          <a:custGeom>
            <a:avLst/>
            <a:gdLst>
              <a:gd name="connsiteX0" fmla="*/ 1680770 w 2728039"/>
              <a:gd name="connsiteY0" fmla="*/ 0 h 2640315"/>
              <a:gd name="connsiteX1" fmla="*/ 2647480 w 2728039"/>
              <a:gd name="connsiteY1" fmla="*/ 0 h 2640315"/>
              <a:gd name="connsiteX2" fmla="*/ 2685923 w 2728039"/>
              <a:gd name="connsiteY2" fmla="*/ 149512 h 2640315"/>
              <a:gd name="connsiteX3" fmla="*/ 2728039 w 2728039"/>
              <a:gd name="connsiteY3" fmla="*/ 567297 h 2640315"/>
              <a:gd name="connsiteX4" fmla="*/ 655021 w 2728039"/>
              <a:gd name="connsiteY4" fmla="*/ 2640315 h 2640315"/>
              <a:gd name="connsiteX5" fmla="*/ 38569 w 2728039"/>
              <a:gd name="connsiteY5" fmla="*/ 2547116 h 2640315"/>
              <a:gd name="connsiteX6" fmla="*/ 0 w 2728039"/>
              <a:gd name="connsiteY6" fmla="*/ 2533000 h 2640315"/>
              <a:gd name="connsiteX7" fmla="*/ 0 w 2728039"/>
              <a:gd name="connsiteY7" fmla="*/ 1545644 h 2640315"/>
              <a:gd name="connsiteX8" fmla="*/ 93787 w 2728039"/>
              <a:gd name="connsiteY8" fmla="*/ 1602620 h 2640315"/>
              <a:gd name="connsiteX9" fmla="*/ 655021 w 2728039"/>
              <a:gd name="connsiteY9" fmla="*/ 1744730 h 2640315"/>
              <a:gd name="connsiteX10" fmla="*/ 1832454 w 2728039"/>
              <a:gd name="connsiteY10" fmla="*/ 567297 h 2640315"/>
              <a:gd name="connsiteX11" fmla="*/ 1739926 w 2728039"/>
              <a:gd name="connsiteY11" fmla="*/ 108987 h 2640315"/>
            </a:gdLst>
            <a:ahLst/>
            <a:cxnLst/>
            <a:rect l="l" t="t" r="r" b="b"/>
            <a:pathLst>
              <a:path w="2728039" h="2640315">
                <a:moveTo>
                  <a:pt x="1680770" y="0"/>
                </a:moveTo>
                <a:lnTo>
                  <a:pt x="2647480" y="0"/>
                </a:lnTo>
                <a:lnTo>
                  <a:pt x="2685923" y="149512"/>
                </a:lnTo>
                <a:cubicBezTo>
                  <a:pt x="2713537" y="284460"/>
                  <a:pt x="2728039" y="424185"/>
                  <a:pt x="2728039" y="567297"/>
                </a:cubicBezTo>
                <a:cubicBezTo>
                  <a:pt x="2728039" y="1712193"/>
                  <a:pt x="1799917" y="2640315"/>
                  <a:pt x="655021" y="2640315"/>
                </a:cubicBezTo>
                <a:cubicBezTo>
                  <a:pt x="440353" y="2640315"/>
                  <a:pt x="233306" y="2607686"/>
                  <a:pt x="38569" y="2547116"/>
                </a:cubicBezTo>
                <a:lnTo>
                  <a:pt x="0" y="2533000"/>
                </a:lnTo>
                <a:lnTo>
                  <a:pt x="0" y="1545644"/>
                </a:lnTo>
                <a:lnTo>
                  <a:pt x="93787" y="1602620"/>
                </a:lnTo>
                <a:cubicBezTo>
                  <a:pt x="260621" y="1693250"/>
                  <a:pt x="451809" y="1744730"/>
                  <a:pt x="655021" y="1744730"/>
                </a:cubicBezTo>
                <a:cubicBezTo>
                  <a:pt x="1305299" y="1744730"/>
                  <a:pt x="1832454" y="1217575"/>
                  <a:pt x="1832454" y="567297"/>
                </a:cubicBezTo>
                <a:cubicBezTo>
                  <a:pt x="1832454" y="404728"/>
                  <a:pt x="1799507" y="249853"/>
                  <a:pt x="1739926" y="108987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flipV="1">
            <a:off x="1081658" y="1081037"/>
            <a:ext cx="568004" cy="597347"/>
          </a:xfrm>
          <a:prstGeom prst="round2SameRect">
            <a:avLst/>
          </a:prstGeom>
          <a:solidFill>
            <a:schemeClr val="accent1"/>
          </a:solidFill>
          <a:ln w="12700" cap="sq">
            <a:noFill/>
            <a:miter/>
          </a:ln>
          <a:effectLst>
            <a:outerShdw blurRad="127000" dist="63500" dir="2700000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dirty="0"/>
          </a:p>
        </p:txBody>
      </p:sp>
      <p:sp>
        <p:nvSpPr>
          <p:cNvPr id="10" name="标题 1"/>
          <p:cNvSpPr txBox="1"/>
          <p:nvPr/>
        </p:nvSpPr>
        <p:spPr>
          <a:xfrm>
            <a:off x="1175602" y="1207943"/>
            <a:ext cx="386845" cy="377116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/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787215" y="385281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3600" b="1" kern="100" dirty="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《 </a:t>
            </a:r>
            <a:r>
              <a:rPr kumimoji="1" lang="zh-CN" altLang="en-US" sz="3600" b="1" kern="100" dirty="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思政课教学</a:t>
            </a:r>
            <a:r>
              <a:rPr kumimoji="1" lang="zh-CN" altLang="zh-CN" sz="3600" b="1" kern="100" dirty="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案例参考规范</a:t>
            </a:r>
            <a:r>
              <a:rPr kumimoji="1" lang="en-US" altLang="zh-CN" sz="3600" b="1" kern="100" dirty="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》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86913" y="277837"/>
            <a:ext cx="473487" cy="607878"/>
            <a:chOff x="186913" y="277837"/>
            <a:chExt cx="473487" cy="607878"/>
          </a:xfrm>
        </p:grpSpPr>
        <p:sp>
          <p:nvSpPr>
            <p:cNvPr id="13" name="标题 1"/>
            <p:cNvSpPr txBox="1"/>
            <p:nvPr/>
          </p:nvSpPr>
          <p:spPr>
            <a:xfrm rot="5400000">
              <a:off x="181207" y="478327"/>
              <a:ext cx="487890" cy="326886"/>
            </a:xfrm>
            <a:prstGeom prst="flowChartDecision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14" name="标题 1"/>
            <p:cNvSpPr txBox="1"/>
            <p:nvPr/>
          </p:nvSpPr>
          <p:spPr>
            <a:xfrm rot="5400000">
              <a:off x="143292" y="321458"/>
              <a:ext cx="264371" cy="177129"/>
            </a:xfrm>
            <a:prstGeom prst="flowChartDecision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15" name="标题 1"/>
            <p:cNvSpPr txBox="1"/>
            <p:nvPr/>
          </p:nvSpPr>
          <p:spPr>
            <a:xfrm rot="5400000">
              <a:off x="512221" y="435582"/>
              <a:ext cx="177460" cy="118899"/>
            </a:xfrm>
            <a:prstGeom prst="flowChartDecision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</p:grpSp>
      <p:graphicFrame>
        <p:nvGraphicFramePr>
          <p:cNvPr id="20" name="图示 19"/>
          <p:cNvGraphicFramePr/>
          <p:nvPr/>
        </p:nvGraphicFramePr>
        <p:xfrm>
          <a:off x="1736725" y="2939415"/>
          <a:ext cx="7927340" cy="30397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2354580" y="2444115"/>
            <a:ext cx="5805170" cy="11918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00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案例教学要强化故事性</a:t>
            </a:r>
            <a:endParaRPr lang="zh-CN" altLang="en-US" sz="400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-6350" y="6153150"/>
            <a:ext cx="12192000" cy="1110515"/>
          </a:xfrm>
          <a:custGeom>
            <a:avLst/>
            <a:gdLst>
              <a:gd name="connsiteX0" fmla="*/ 0 w 12192000"/>
              <a:gd name="connsiteY0" fmla="*/ 0 h 2575906"/>
              <a:gd name="connsiteX1" fmla="*/ 40885 w 12192000"/>
              <a:gd name="connsiteY1" fmla="*/ 22224 h 2575906"/>
              <a:gd name="connsiteX2" fmla="*/ 6096001 w 12192000"/>
              <a:gd name="connsiteY2" fmla="*/ 1144149 h 2575906"/>
              <a:gd name="connsiteX3" fmla="*/ 12151117 w 12192000"/>
              <a:gd name="connsiteY3" fmla="*/ 22224 h 2575906"/>
              <a:gd name="connsiteX4" fmla="*/ 12192000 w 12192000"/>
              <a:gd name="connsiteY4" fmla="*/ 1 h 2575906"/>
              <a:gd name="connsiteX5" fmla="*/ 12192000 w 12192000"/>
              <a:gd name="connsiteY5" fmla="*/ 2575906 h 2575906"/>
              <a:gd name="connsiteX6" fmla="*/ 0 w 12192000"/>
              <a:gd name="connsiteY6" fmla="*/ 2575906 h 2575906"/>
              <a:gd name="connsiteX7" fmla="*/ 0 w 12192000"/>
              <a:gd name="connsiteY7" fmla="*/ 0 h 2575906"/>
            </a:gdLst>
            <a:ahLst/>
            <a:cxnLst/>
            <a:rect l="l" t="t" r="r" b="b"/>
            <a:pathLst>
              <a:path w="12192000" h="2575906">
                <a:moveTo>
                  <a:pt x="0" y="0"/>
                </a:moveTo>
                <a:lnTo>
                  <a:pt x="40885" y="22224"/>
                </a:lnTo>
                <a:cubicBezTo>
                  <a:pt x="1353147" y="699113"/>
                  <a:pt x="3575436" y="1144149"/>
                  <a:pt x="6096001" y="1144149"/>
                </a:cubicBezTo>
                <a:cubicBezTo>
                  <a:pt x="8616567" y="1144149"/>
                  <a:pt x="10838855" y="699113"/>
                  <a:pt x="12151117" y="22224"/>
                </a:cubicBezTo>
                <a:lnTo>
                  <a:pt x="12192000" y="1"/>
                </a:lnTo>
                <a:lnTo>
                  <a:pt x="12192000" y="2575906"/>
                </a:lnTo>
                <a:lnTo>
                  <a:pt x="0" y="257590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1905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>
            <a:off x="-6350" y="6134100"/>
            <a:ext cx="12192000" cy="589757"/>
          </a:xfrm>
          <a:custGeom>
            <a:avLst/>
            <a:gdLst>
              <a:gd name="connsiteX0" fmla="*/ 0 w 12192000"/>
              <a:gd name="connsiteY0" fmla="*/ 0 h 1367976"/>
              <a:gd name="connsiteX1" fmla="*/ 40885 w 12192000"/>
              <a:gd name="connsiteY1" fmla="*/ 22224 h 1367976"/>
              <a:gd name="connsiteX2" fmla="*/ 6096001 w 12192000"/>
              <a:gd name="connsiteY2" fmla="*/ 1144149 h 1367976"/>
              <a:gd name="connsiteX3" fmla="*/ 12151117 w 12192000"/>
              <a:gd name="connsiteY3" fmla="*/ 22224 h 1367976"/>
              <a:gd name="connsiteX4" fmla="*/ 12192000 w 12192000"/>
              <a:gd name="connsiteY4" fmla="*/ 1 h 1367976"/>
              <a:gd name="connsiteX5" fmla="*/ 12192000 w 12192000"/>
              <a:gd name="connsiteY5" fmla="*/ 518978 h 1367976"/>
              <a:gd name="connsiteX6" fmla="*/ 12046459 w 12192000"/>
              <a:gd name="connsiteY6" fmla="*/ 569386 h 1367976"/>
              <a:gd name="connsiteX7" fmla="*/ 6096001 w 12192000"/>
              <a:gd name="connsiteY7" fmla="*/ 1367976 h 1367976"/>
              <a:gd name="connsiteX8" fmla="*/ 145543 w 12192000"/>
              <a:gd name="connsiteY8" fmla="*/ 569386 h 1367976"/>
              <a:gd name="connsiteX9" fmla="*/ 0 w 12192000"/>
              <a:gd name="connsiteY9" fmla="*/ 518977 h 1367976"/>
              <a:gd name="connsiteX10" fmla="*/ 0 w 12192000"/>
              <a:gd name="connsiteY10" fmla="*/ 0 h 1367976"/>
            </a:gdLst>
            <a:ahLst/>
            <a:cxnLst/>
            <a:rect l="l" t="t" r="r" b="b"/>
            <a:pathLst>
              <a:path w="12192000" h="1367976">
                <a:moveTo>
                  <a:pt x="0" y="0"/>
                </a:moveTo>
                <a:lnTo>
                  <a:pt x="40885" y="22224"/>
                </a:lnTo>
                <a:cubicBezTo>
                  <a:pt x="1353147" y="699113"/>
                  <a:pt x="3575436" y="1144149"/>
                  <a:pt x="6096001" y="1144149"/>
                </a:cubicBezTo>
                <a:cubicBezTo>
                  <a:pt x="8616567" y="1144149"/>
                  <a:pt x="10838855" y="699113"/>
                  <a:pt x="12151117" y="22224"/>
                </a:cubicBezTo>
                <a:lnTo>
                  <a:pt x="12192000" y="1"/>
                </a:lnTo>
                <a:lnTo>
                  <a:pt x="12192000" y="518978"/>
                </a:lnTo>
                <a:lnTo>
                  <a:pt x="12046459" y="569386"/>
                </a:lnTo>
                <a:cubicBezTo>
                  <a:pt x="10536345" y="1062096"/>
                  <a:pt x="8428298" y="1367976"/>
                  <a:pt x="6096001" y="1367976"/>
                </a:cubicBezTo>
                <a:cubicBezTo>
                  <a:pt x="3763706" y="1367976"/>
                  <a:pt x="1655658" y="1062096"/>
                  <a:pt x="145543" y="569386"/>
                </a:cubicBezTo>
                <a:lnTo>
                  <a:pt x="0" y="51897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100000"/>
                </a:schemeClr>
              </a:gs>
              <a:gs pos="39000">
                <a:schemeClr val="accent2">
                  <a:lumMod val="20000"/>
                  <a:lumOff val="80000"/>
                  <a:alpha val="100000"/>
                </a:schemeClr>
              </a:gs>
              <a:gs pos="69000">
                <a:schemeClr val="accent2">
                  <a:lumMod val="60000"/>
                  <a:lumOff val="40000"/>
                  <a:alpha val="100000"/>
                </a:schemeClr>
              </a:gs>
              <a:gs pos="100000">
                <a:schemeClr val="accent2">
                  <a:lumMod val="75000"/>
                  <a:alpha val="100000"/>
                </a:schemeClr>
              </a:gs>
            </a:gsLst>
            <a:lin ang="0" scaled="0"/>
          </a:gradFill>
          <a:ln w="1905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-22412" y="5826078"/>
            <a:ext cx="12248030" cy="1031922"/>
          </a:xfrm>
          <a:custGeom>
            <a:avLst/>
            <a:gdLst>
              <a:gd name="connsiteX0" fmla="*/ 0 w 12191999"/>
              <a:gd name="connsiteY0" fmla="*/ 0 h 1031906"/>
              <a:gd name="connsiteX1" fmla="*/ 97612 w 12191999"/>
              <a:gd name="connsiteY1" fmla="*/ 51085 h 1031906"/>
              <a:gd name="connsiteX2" fmla="*/ 6108700 w 12191999"/>
              <a:gd name="connsiteY2" fmla="*/ 925606 h 1031906"/>
              <a:gd name="connsiteX3" fmla="*/ 12119789 w 12191999"/>
              <a:gd name="connsiteY3" fmla="*/ 51085 h 1031906"/>
              <a:gd name="connsiteX4" fmla="*/ 12191999 w 12191999"/>
              <a:gd name="connsiteY4" fmla="*/ 13293 h 1031906"/>
              <a:gd name="connsiteX5" fmla="*/ 12191999 w 12191999"/>
              <a:gd name="connsiteY5" fmla="*/ 1031906 h 1031906"/>
              <a:gd name="connsiteX6" fmla="*/ 0 w 12191999"/>
              <a:gd name="connsiteY6" fmla="*/ 1031906 h 1031906"/>
            </a:gdLst>
            <a:ahLst/>
            <a:cxnLst/>
            <a:rect l="l" t="t" r="r" b="b"/>
            <a:pathLst>
              <a:path w="12191999" h="1031906">
                <a:moveTo>
                  <a:pt x="0" y="0"/>
                </a:moveTo>
                <a:lnTo>
                  <a:pt x="97612" y="51085"/>
                </a:lnTo>
                <a:cubicBezTo>
                  <a:pt x="1195312" y="569402"/>
                  <a:pt x="3474728" y="925606"/>
                  <a:pt x="6108700" y="925606"/>
                </a:cubicBezTo>
                <a:cubicBezTo>
                  <a:pt x="8742672" y="925606"/>
                  <a:pt x="11022088" y="569402"/>
                  <a:pt x="12119789" y="51085"/>
                </a:cubicBezTo>
                <a:lnTo>
                  <a:pt x="12191999" y="13293"/>
                </a:lnTo>
                <a:lnTo>
                  <a:pt x="12191999" y="1031906"/>
                </a:lnTo>
                <a:lnTo>
                  <a:pt x="0" y="1031906"/>
                </a:lnTo>
                <a:close/>
              </a:path>
            </a:pathLst>
          </a:custGeom>
          <a:solidFill>
            <a:schemeClr val="accent1"/>
          </a:solidFill>
          <a:ln w="25400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960664" y="1319864"/>
            <a:ext cx="10257971" cy="4833285"/>
          </a:xfrm>
          <a:prstGeom prst="roundRect">
            <a:avLst>
              <a:gd name="adj" fmla="val 6926"/>
            </a:avLst>
          </a:prstGeom>
          <a:solidFill>
            <a:schemeClr val="bg1"/>
          </a:solidFill>
          <a:ln w="12700" cap="flat">
            <a:solidFill>
              <a:schemeClr val="accent1"/>
            </a:solidFill>
            <a:miter/>
          </a:ln>
          <a:effectLst/>
        </p:spPr>
        <p:txBody>
          <a:bodyPr vert="horz" wrap="square" lIns="22860" tIns="22860" rIns="22860" bIns="22860" rtlCol="0" anchor="ctr"/>
          <a:lstStyle/>
          <a:p>
            <a:pPr algn="ctr">
              <a:lnSpc>
                <a:spcPct val="15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1273872" y="1612312"/>
            <a:ext cx="9819500" cy="407083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（一）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明确教学目标和选题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4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案例选题应紧扣思政课课标要求，教学目标要明确具体，确保学生通过案例课掌握所授理论及思想内涵，案例设计适合学生的水平</a:t>
            </a:r>
            <a:r>
              <a:rPr lang="zh-CN" altLang="zh-CN" sz="2400" dirty="0">
                <a:effectLst/>
                <a:latin typeface="Calibri" panose="020F0502020204030204" pitchFamily="34" charset="0"/>
                <a:ea typeface="仿宋_GB2312" panose="02010609030101010101" charset="-122"/>
                <a:cs typeface="Times New Roman" panose="02020603050405020304" pitchFamily="18" charset="0"/>
              </a:rPr>
              <a:t>。</a:t>
            </a:r>
            <a:endParaRPr kumimoji="1" lang="zh-CN" altLang="en-US" sz="2800" dirty="0"/>
          </a:p>
        </p:txBody>
      </p:sp>
      <p:sp>
        <p:nvSpPr>
          <p:cNvPr id="8" name="标题 1"/>
          <p:cNvSpPr txBox="1"/>
          <p:nvPr/>
        </p:nvSpPr>
        <p:spPr>
          <a:xfrm flipH="1">
            <a:off x="10687138" y="1686906"/>
            <a:ext cx="531498" cy="553123"/>
          </a:xfrm>
          <a:custGeom>
            <a:avLst/>
            <a:gdLst>
              <a:gd name="connsiteX0" fmla="*/ 1680770 w 2728039"/>
              <a:gd name="connsiteY0" fmla="*/ 0 h 2640315"/>
              <a:gd name="connsiteX1" fmla="*/ 2647480 w 2728039"/>
              <a:gd name="connsiteY1" fmla="*/ 0 h 2640315"/>
              <a:gd name="connsiteX2" fmla="*/ 2685923 w 2728039"/>
              <a:gd name="connsiteY2" fmla="*/ 149512 h 2640315"/>
              <a:gd name="connsiteX3" fmla="*/ 2728039 w 2728039"/>
              <a:gd name="connsiteY3" fmla="*/ 567297 h 2640315"/>
              <a:gd name="connsiteX4" fmla="*/ 655021 w 2728039"/>
              <a:gd name="connsiteY4" fmla="*/ 2640315 h 2640315"/>
              <a:gd name="connsiteX5" fmla="*/ 38569 w 2728039"/>
              <a:gd name="connsiteY5" fmla="*/ 2547116 h 2640315"/>
              <a:gd name="connsiteX6" fmla="*/ 0 w 2728039"/>
              <a:gd name="connsiteY6" fmla="*/ 2533000 h 2640315"/>
              <a:gd name="connsiteX7" fmla="*/ 0 w 2728039"/>
              <a:gd name="connsiteY7" fmla="*/ 1545644 h 2640315"/>
              <a:gd name="connsiteX8" fmla="*/ 93787 w 2728039"/>
              <a:gd name="connsiteY8" fmla="*/ 1602620 h 2640315"/>
              <a:gd name="connsiteX9" fmla="*/ 655021 w 2728039"/>
              <a:gd name="connsiteY9" fmla="*/ 1744730 h 2640315"/>
              <a:gd name="connsiteX10" fmla="*/ 1832454 w 2728039"/>
              <a:gd name="connsiteY10" fmla="*/ 567297 h 2640315"/>
              <a:gd name="connsiteX11" fmla="*/ 1739926 w 2728039"/>
              <a:gd name="connsiteY11" fmla="*/ 108987 h 2640315"/>
            </a:gdLst>
            <a:ahLst/>
            <a:cxnLst/>
            <a:rect l="l" t="t" r="r" b="b"/>
            <a:pathLst>
              <a:path w="2728039" h="2640315">
                <a:moveTo>
                  <a:pt x="1680770" y="0"/>
                </a:moveTo>
                <a:lnTo>
                  <a:pt x="2647480" y="0"/>
                </a:lnTo>
                <a:lnTo>
                  <a:pt x="2685923" y="149512"/>
                </a:lnTo>
                <a:cubicBezTo>
                  <a:pt x="2713537" y="284460"/>
                  <a:pt x="2728039" y="424185"/>
                  <a:pt x="2728039" y="567297"/>
                </a:cubicBezTo>
                <a:cubicBezTo>
                  <a:pt x="2728039" y="1712193"/>
                  <a:pt x="1799917" y="2640315"/>
                  <a:pt x="655021" y="2640315"/>
                </a:cubicBezTo>
                <a:cubicBezTo>
                  <a:pt x="440353" y="2640315"/>
                  <a:pt x="233306" y="2607686"/>
                  <a:pt x="38569" y="2547116"/>
                </a:cubicBezTo>
                <a:lnTo>
                  <a:pt x="0" y="2533000"/>
                </a:lnTo>
                <a:lnTo>
                  <a:pt x="0" y="1545644"/>
                </a:lnTo>
                <a:lnTo>
                  <a:pt x="93787" y="1602620"/>
                </a:lnTo>
                <a:cubicBezTo>
                  <a:pt x="260621" y="1693250"/>
                  <a:pt x="451809" y="1744730"/>
                  <a:pt x="655021" y="1744730"/>
                </a:cubicBezTo>
                <a:cubicBezTo>
                  <a:pt x="1305299" y="1744730"/>
                  <a:pt x="1832454" y="1217575"/>
                  <a:pt x="1832454" y="567297"/>
                </a:cubicBezTo>
                <a:cubicBezTo>
                  <a:pt x="1832454" y="404728"/>
                  <a:pt x="1799507" y="249853"/>
                  <a:pt x="1739926" y="108987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flipV="1">
            <a:off x="1081658" y="1081037"/>
            <a:ext cx="568004" cy="597347"/>
          </a:xfrm>
          <a:prstGeom prst="round2SameRect">
            <a:avLst/>
          </a:prstGeom>
          <a:solidFill>
            <a:schemeClr val="accent1"/>
          </a:solidFill>
          <a:ln w="12700" cap="sq">
            <a:noFill/>
            <a:miter/>
          </a:ln>
          <a:effectLst>
            <a:outerShdw blurRad="127000" dist="63500" dir="2700000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dirty="0"/>
          </a:p>
        </p:txBody>
      </p:sp>
      <p:sp>
        <p:nvSpPr>
          <p:cNvPr id="10" name="标题 1"/>
          <p:cNvSpPr txBox="1"/>
          <p:nvPr/>
        </p:nvSpPr>
        <p:spPr>
          <a:xfrm>
            <a:off x="1175602" y="1207943"/>
            <a:ext cx="386845" cy="377116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/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787215" y="385281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>
              <a:lnSpc>
                <a:spcPct val="110000"/>
              </a:lnSpc>
            </a:pP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86913" y="277837"/>
            <a:ext cx="473487" cy="607878"/>
            <a:chOff x="186913" y="277837"/>
            <a:chExt cx="473487" cy="607878"/>
          </a:xfrm>
        </p:grpSpPr>
        <p:sp>
          <p:nvSpPr>
            <p:cNvPr id="13" name="标题 1"/>
            <p:cNvSpPr txBox="1"/>
            <p:nvPr/>
          </p:nvSpPr>
          <p:spPr>
            <a:xfrm rot="5400000">
              <a:off x="181207" y="478327"/>
              <a:ext cx="487890" cy="326886"/>
            </a:xfrm>
            <a:prstGeom prst="flowChartDecision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14" name="标题 1"/>
            <p:cNvSpPr txBox="1"/>
            <p:nvPr/>
          </p:nvSpPr>
          <p:spPr>
            <a:xfrm rot="5400000">
              <a:off x="143292" y="321458"/>
              <a:ext cx="264371" cy="177129"/>
            </a:xfrm>
            <a:prstGeom prst="flowChartDecision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15" name="标题 1"/>
            <p:cNvSpPr txBox="1"/>
            <p:nvPr/>
          </p:nvSpPr>
          <p:spPr>
            <a:xfrm rot="5400000">
              <a:off x="512221" y="435582"/>
              <a:ext cx="177460" cy="118899"/>
            </a:xfrm>
            <a:prstGeom prst="flowChartDecision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</p:grpSp>
      <p:sp>
        <p:nvSpPr>
          <p:cNvPr id="7" name="矩形: 圆角 6"/>
          <p:cNvSpPr/>
          <p:nvPr/>
        </p:nvSpPr>
        <p:spPr>
          <a:xfrm>
            <a:off x="2932981" y="3594340"/>
            <a:ext cx="2323381" cy="84499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真实性</a:t>
            </a:r>
            <a:endParaRPr lang="zh-CN" altLang="en-US" sz="40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6311660" y="3594340"/>
            <a:ext cx="2323381" cy="84499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典型性</a:t>
            </a:r>
            <a:endParaRPr lang="zh-CN" altLang="en-US" sz="40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1365660" y="4805067"/>
            <a:ext cx="2323381" cy="84499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时效性</a:t>
            </a:r>
            <a:endParaRPr lang="zh-CN" altLang="en-US" sz="40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8" name="矩形: 圆角 17"/>
          <p:cNvSpPr/>
          <p:nvPr/>
        </p:nvSpPr>
        <p:spPr>
          <a:xfrm>
            <a:off x="4784784" y="4805067"/>
            <a:ext cx="2323381" cy="84499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创新性</a:t>
            </a:r>
            <a:endParaRPr lang="zh-CN" altLang="en-US" sz="40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9" name="矩形: 圆角 18"/>
          <p:cNvSpPr/>
          <p:nvPr/>
        </p:nvSpPr>
        <p:spPr>
          <a:xfrm>
            <a:off x="8372382" y="4838152"/>
            <a:ext cx="2323381" cy="84499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理实融合</a:t>
            </a:r>
            <a:endParaRPr lang="zh-CN" altLang="en-US" sz="40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-6350" y="6153150"/>
            <a:ext cx="12192000" cy="1110515"/>
          </a:xfrm>
          <a:custGeom>
            <a:avLst/>
            <a:gdLst>
              <a:gd name="connsiteX0" fmla="*/ 0 w 12192000"/>
              <a:gd name="connsiteY0" fmla="*/ 0 h 2575906"/>
              <a:gd name="connsiteX1" fmla="*/ 40885 w 12192000"/>
              <a:gd name="connsiteY1" fmla="*/ 22224 h 2575906"/>
              <a:gd name="connsiteX2" fmla="*/ 6096001 w 12192000"/>
              <a:gd name="connsiteY2" fmla="*/ 1144149 h 2575906"/>
              <a:gd name="connsiteX3" fmla="*/ 12151117 w 12192000"/>
              <a:gd name="connsiteY3" fmla="*/ 22224 h 2575906"/>
              <a:gd name="connsiteX4" fmla="*/ 12192000 w 12192000"/>
              <a:gd name="connsiteY4" fmla="*/ 1 h 2575906"/>
              <a:gd name="connsiteX5" fmla="*/ 12192000 w 12192000"/>
              <a:gd name="connsiteY5" fmla="*/ 2575906 h 2575906"/>
              <a:gd name="connsiteX6" fmla="*/ 0 w 12192000"/>
              <a:gd name="connsiteY6" fmla="*/ 2575906 h 2575906"/>
              <a:gd name="connsiteX7" fmla="*/ 0 w 12192000"/>
              <a:gd name="connsiteY7" fmla="*/ 0 h 2575906"/>
            </a:gdLst>
            <a:ahLst/>
            <a:cxnLst/>
            <a:rect l="l" t="t" r="r" b="b"/>
            <a:pathLst>
              <a:path w="12192000" h="2575906">
                <a:moveTo>
                  <a:pt x="0" y="0"/>
                </a:moveTo>
                <a:lnTo>
                  <a:pt x="40885" y="22224"/>
                </a:lnTo>
                <a:cubicBezTo>
                  <a:pt x="1353147" y="699113"/>
                  <a:pt x="3575436" y="1144149"/>
                  <a:pt x="6096001" y="1144149"/>
                </a:cubicBezTo>
                <a:cubicBezTo>
                  <a:pt x="8616567" y="1144149"/>
                  <a:pt x="10838855" y="699113"/>
                  <a:pt x="12151117" y="22224"/>
                </a:cubicBezTo>
                <a:lnTo>
                  <a:pt x="12192000" y="1"/>
                </a:lnTo>
                <a:lnTo>
                  <a:pt x="12192000" y="2575906"/>
                </a:lnTo>
                <a:lnTo>
                  <a:pt x="0" y="257590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1905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>
            <a:off x="-6350" y="6134100"/>
            <a:ext cx="12192000" cy="589757"/>
          </a:xfrm>
          <a:custGeom>
            <a:avLst/>
            <a:gdLst>
              <a:gd name="connsiteX0" fmla="*/ 0 w 12192000"/>
              <a:gd name="connsiteY0" fmla="*/ 0 h 1367976"/>
              <a:gd name="connsiteX1" fmla="*/ 40885 w 12192000"/>
              <a:gd name="connsiteY1" fmla="*/ 22224 h 1367976"/>
              <a:gd name="connsiteX2" fmla="*/ 6096001 w 12192000"/>
              <a:gd name="connsiteY2" fmla="*/ 1144149 h 1367976"/>
              <a:gd name="connsiteX3" fmla="*/ 12151117 w 12192000"/>
              <a:gd name="connsiteY3" fmla="*/ 22224 h 1367976"/>
              <a:gd name="connsiteX4" fmla="*/ 12192000 w 12192000"/>
              <a:gd name="connsiteY4" fmla="*/ 1 h 1367976"/>
              <a:gd name="connsiteX5" fmla="*/ 12192000 w 12192000"/>
              <a:gd name="connsiteY5" fmla="*/ 518978 h 1367976"/>
              <a:gd name="connsiteX6" fmla="*/ 12046459 w 12192000"/>
              <a:gd name="connsiteY6" fmla="*/ 569386 h 1367976"/>
              <a:gd name="connsiteX7" fmla="*/ 6096001 w 12192000"/>
              <a:gd name="connsiteY7" fmla="*/ 1367976 h 1367976"/>
              <a:gd name="connsiteX8" fmla="*/ 145543 w 12192000"/>
              <a:gd name="connsiteY8" fmla="*/ 569386 h 1367976"/>
              <a:gd name="connsiteX9" fmla="*/ 0 w 12192000"/>
              <a:gd name="connsiteY9" fmla="*/ 518977 h 1367976"/>
              <a:gd name="connsiteX10" fmla="*/ 0 w 12192000"/>
              <a:gd name="connsiteY10" fmla="*/ 0 h 1367976"/>
            </a:gdLst>
            <a:ahLst/>
            <a:cxnLst/>
            <a:rect l="l" t="t" r="r" b="b"/>
            <a:pathLst>
              <a:path w="12192000" h="1367976">
                <a:moveTo>
                  <a:pt x="0" y="0"/>
                </a:moveTo>
                <a:lnTo>
                  <a:pt x="40885" y="22224"/>
                </a:lnTo>
                <a:cubicBezTo>
                  <a:pt x="1353147" y="699113"/>
                  <a:pt x="3575436" y="1144149"/>
                  <a:pt x="6096001" y="1144149"/>
                </a:cubicBezTo>
                <a:cubicBezTo>
                  <a:pt x="8616567" y="1144149"/>
                  <a:pt x="10838855" y="699113"/>
                  <a:pt x="12151117" y="22224"/>
                </a:cubicBezTo>
                <a:lnTo>
                  <a:pt x="12192000" y="1"/>
                </a:lnTo>
                <a:lnTo>
                  <a:pt x="12192000" y="518978"/>
                </a:lnTo>
                <a:lnTo>
                  <a:pt x="12046459" y="569386"/>
                </a:lnTo>
                <a:cubicBezTo>
                  <a:pt x="10536345" y="1062096"/>
                  <a:pt x="8428298" y="1367976"/>
                  <a:pt x="6096001" y="1367976"/>
                </a:cubicBezTo>
                <a:cubicBezTo>
                  <a:pt x="3763706" y="1367976"/>
                  <a:pt x="1655658" y="1062096"/>
                  <a:pt x="145543" y="569386"/>
                </a:cubicBezTo>
                <a:lnTo>
                  <a:pt x="0" y="51897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100000"/>
                </a:schemeClr>
              </a:gs>
              <a:gs pos="39000">
                <a:schemeClr val="accent2">
                  <a:lumMod val="20000"/>
                  <a:lumOff val="80000"/>
                  <a:alpha val="100000"/>
                </a:schemeClr>
              </a:gs>
              <a:gs pos="69000">
                <a:schemeClr val="accent2">
                  <a:lumMod val="60000"/>
                  <a:lumOff val="40000"/>
                  <a:alpha val="100000"/>
                </a:schemeClr>
              </a:gs>
              <a:gs pos="100000">
                <a:schemeClr val="accent2">
                  <a:lumMod val="75000"/>
                  <a:alpha val="100000"/>
                </a:schemeClr>
              </a:gs>
            </a:gsLst>
            <a:lin ang="0" scaled="0"/>
          </a:gradFill>
          <a:ln w="1905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-22412" y="5826078"/>
            <a:ext cx="12248030" cy="1031922"/>
          </a:xfrm>
          <a:custGeom>
            <a:avLst/>
            <a:gdLst>
              <a:gd name="connsiteX0" fmla="*/ 0 w 12191999"/>
              <a:gd name="connsiteY0" fmla="*/ 0 h 1031906"/>
              <a:gd name="connsiteX1" fmla="*/ 97612 w 12191999"/>
              <a:gd name="connsiteY1" fmla="*/ 51085 h 1031906"/>
              <a:gd name="connsiteX2" fmla="*/ 6108700 w 12191999"/>
              <a:gd name="connsiteY2" fmla="*/ 925606 h 1031906"/>
              <a:gd name="connsiteX3" fmla="*/ 12119789 w 12191999"/>
              <a:gd name="connsiteY3" fmla="*/ 51085 h 1031906"/>
              <a:gd name="connsiteX4" fmla="*/ 12191999 w 12191999"/>
              <a:gd name="connsiteY4" fmla="*/ 13293 h 1031906"/>
              <a:gd name="connsiteX5" fmla="*/ 12191999 w 12191999"/>
              <a:gd name="connsiteY5" fmla="*/ 1031906 h 1031906"/>
              <a:gd name="connsiteX6" fmla="*/ 0 w 12191999"/>
              <a:gd name="connsiteY6" fmla="*/ 1031906 h 1031906"/>
            </a:gdLst>
            <a:ahLst/>
            <a:cxnLst/>
            <a:rect l="l" t="t" r="r" b="b"/>
            <a:pathLst>
              <a:path w="12191999" h="1031906">
                <a:moveTo>
                  <a:pt x="0" y="0"/>
                </a:moveTo>
                <a:lnTo>
                  <a:pt x="97612" y="51085"/>
                </a:lnTo>
                <a:cubicBezTo>
                  <a:pt x="1195312" y="569402"/>
                  <a:pt x="3474728" y="925606"/>
                  <a:pt x="6108700" y="925606"/>
                </a:cubicBezTo>
                <a:cubicBezTo>
                  <a:pt x="8742672" y="925606"/>
                  <a:pt x="11022088" y="569402"/>
                  <a:pt x="12119789" y="51085"/>
                </a:cubicBezTo>
                <a:lnTo>
                  <a:pt x="12191999" y="13293"/>
                </a:lnTo>
                <a:lnTo>
                  <a:pt x="12191999" y="1031906"/>
                </a:lnTo>
                <a:lnTo>
                  <a:pt x="0" y="1031906"/>
                </a:lnTo>
                <a:close/>
              </a:path>
            </a:pathLst>
          </a:custGeom>
          <a:solidFill>
            <a:schemeClr val="accent1"/>
          </a:solidFill>
          <a:ln w="25400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960664" y="1319864"/>
            <a:ext cx="10257971" cy="4833285"/>
          </a:xfrm>
          <a:prstGeom prst="roundRect">
            <a:avLst>
              <a:gd name="adj" fmla="val 6926"/>
            </a:avLst>
          </a:prstGeom>
          <a:solidFill>
            <a:schemeClr val="bg1"/>
          </a:solidFill>
          <a:ln w="12700" cap="flat">
            <a:solidFill>
              <a:schemeClr val="accent1"/>
            </a:solidFill>
            <a:miter/>
          </a:ln>
          <a:effectLst/>
        </p:spPr>
        <p:txBody>
          <a:bodyPr vert="horz" wrap="square" lIns="22860" tIns="22860" rIns="22860" bIns="22860" rtlCol="0" anchor="ctr"/>
          <a:lstStyle/>
          <a:p>
            <a:pPr algn="ctr">
              <a:lnSpc>
                <a:spcPct val="15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1186250" y="1706133"/>
            <a:ext cx="9819500" cy="407083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（二）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认真组织案例教学开发</a:t>
            </a:r>
            <a:endParaRPr lang="zh-CN" altLang="zh-CN" sz="2800" b="1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标题 1"/>
          <p:cNvSpPr txBox="1"/>
          <p:nvPr/>
        </p:nvSpPr>
        <p:spPr>
          <a:xfrm flipH="1">
            <a:off x="10687138" y="1686906"/>
            <a:ext cx="531498" cy="553123"/>
          </a:xfrm>
          <a:custGeom>
            <a:avLst/>
            <a:gdLst>
              <a:gd name="connsiteX0" fmla="*/ 1680770 w 2728039"/>
              <a:gd name="connsiteY0" fmla="*/ 0 h 2640315"/>
              <a:gd name="connsiteX1" fmla="*/ 2647480 w 2728039"/>
              <a:gd name="connsiteY1" fmla="*/ 0 h 2640315"/>
              <a:gd name="connsiteX2" fmla="*/ 2685923 w 2728039"/>
              <a:gd name="connsiteY2" fmla="*/ 149512 h 2640315"/>
              <a:gd name="connsiteX3" fmla="*/ 2728039 w 2728039"/>
              <a:gd name="connsiteY3" fmla="*/ 567297 h 2640315"/>
              <a:gd name="connsiteX4" fmla="*/ 655021 w 2728039"/>
              <a:gd name="connsiteY4" fmla="*/ 2640315 h 2640315"/>
              <a:gd name="connsiteX5" fmla="*/ 38569 w 2728039"/>
              <a:gd name="connsiteY5" fmla="*/ 2547116 h 2640315"/>
              <a:gd name="connsiteX6" fmla="*/ 0 w 2728039"/>
              <a:gd name="connsiteY6" fmla="*/ 2533000 h 2640315"/>
              <a:gd name="connsiteX7" fmla="*/ 0 w 2728039"/>
              <a:gd name="connsiteY7" fmla="*/ 1545644 h 2640315"/>
              <a:gd name="connsiteX8" fmla="*/ 93787 w 2728039"/>
              <a:gd name="connsiteY8" fmla="*/ 1602620 h 2640315"/>
              <a:gd name="connsiteX9" fmla="*/ 655021 w 2728039"/>
              <a:gd name="connsiteY9" fmla="*/ 1744730 h 2640315"/>
              <a:gd name="connsiteX10" fmla="*/ 1832454 w 2728039"/>
              <a:gd name="connsiteY10" fmla="*/ 567297 h 2640315"/>
              <a:gd name="connsiteX11" fmla="*/ 1739926 w 2728039"/>
              <a:gd name="connsiteY11" fmla="*/ 108987 h 2640315"/>
            </a:gdLst>
            <a:ahLst/>
            <a:cxnLst/>
            <a:rect l="l" t="t" r="r" b="b"/>
            <a:pathLst>
              <a:path w="2728039" h="2640315">
                <a:moveTo>
                  <a:pt x="1680770" y="0"/>
                </a:moveTo>
                <a:lnTo>
                  <a:pt x="2647480" y="0"/>
                </a:lnTo>
                <a:lnTo>
                  <a:pt x="2685923" y="149512"/>
                </a:lnTo>
                <a:cubicBezTo>
                  <a:pt x="2713537" y="284460"/>
                  <a:pt x="2728039" y="424185"/>
                  <a:pt x="2728039" y="567297"/>
                </a:cubicBezTo>
                <a:cubicBezTo>
                  <a:pt x="2728039" y="1712193"/>
                  <a:pt x="1799917" y="2640315"/>
                  <a:pt x="655021" y="2640315"/>
                </a:cubicBezTo>
                <a:cubicBezTo>
                  <a:pt x="440353" y="2640315"/>
                  <a:pt x="233306" y="2607686"/>
                  <a:pt x="38569" y="2547116"/>
                </a:cubicBezTo>
                <a:lnTo>
                  <a:pt x="0" y="2533000"/>
                </a:lnTo>
                <a:lnTo>
                  <a:pt x="0" y="1545644"/>
                </a:lnTo>
                <a:lnTo>
                  <a:pt x="93787" y="1602620"/>
                </a:lnTo>
                <a:cubicBezTo>
                  <a:pt x="260621" y="1693250"/>
                  <a:pt x="451809" y="1744730"/>
                  <a:pt x="655021" y="1744730"/>
                </a:cubicBezTo>
                <a:cubicBezTo>
                  <a:pt x="1305299" y="1744730"/>
                  <a:pt x="1832454" y="1217575"/>
                  <a:pt x="1832454" y="567297"/>
                </a:cubicBezTo>
                <a:cubicBezTo>
                  <a:pt x="1832454" y="404728"/>
                  <a:pt x="1799507" y="249853"/>
                  <a:pt x="1739926" y="108987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flipV="1">
            <a:off x="1081658" y="1081037"/>
            <a:ext cx="568004" cy="597347"/>
          </a:xfrm>
          <a:prstGeom prst="round2SameRect">
            <a:avLst/>
          </a:prstGeom>
          <a:solidFill>
            <a:schemeClr val="accent1"/>
          </a:solidFill>
          <a:ln w="12700" cap="sq">
            <a:noFill/>
            <a:miter/>
          </a:ln>
          <a:effectLst>
            <a:outerShdw blurRad="127000" dist="63500" dir="2700000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dirty="0"/>
          </a:p>
        </p:txBody>
      </p:sp>
      <p:sp>
        <p:nvSpPr>
          <p:cNvPr id="10" name="标题 1"/>
          <p:cNvSpPr txBox="1"/>
          <p:nvPr/>
        </p:nvSpPr>
        <p:spPr>
          <a:xfrm>
            <a:off x="1175602" y="1207943"/>
            <a:ext cx="386845" cy="377116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/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86913" y="277837"/>
            <a:ext cx="473487" cy="607878"/>
            <a:chOff x="186913" y="277837"/>
            <a:chExt cx="473487" cy="607878"/>
          </a:xfrm>
        </p:grpSpPr>
        <p:sp>
          <p:nvSpPr>
            <p:cNvPr id="13" name="标题 1"/>
            <p:cNvSpPr txBox="1"/>
            <p:nvPr/>
          </p:nvSpPr>
          <p:spPr>
            <a:xfrm rot="5400000">
              <a:off x="181207" y="478327"/>
              <a:ext cx="487890" cy="326886"/>
            </a:xfrm>
            <a:prstGeom prst="flowChartDecision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14" name="标题 1"/>
            <p:cNvSpPr txBox="1"/>
            <p:nvPr/>
          </p:nvSpPr>
          <p:spPr>
            <a:xfrm rot="5400000">
              <a:off x="143292" y="321458"/>
              <a:ext cx="264371" cy="177129"/>
            </a:xfrm>
            <a:prstGeom prst="flowChartDecision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15" name="标题 1"/>
            <p:cNvSpPr txBox="1"/>
            <p:nvPr/>
          </p:nvSpPr>
          <p:spPr>
            <a:xfrm rot="5400000">
              <a:off x="512221" y="435582"/>
              <a:ext cx="177460" cy="118899"/>
            </a:xfrm>
            <a:prstGeom prst="flowChartDecision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</p:grpSp>
      <p:sp>
        <p:nvSpPr>
          <p:cNvPr id="7" name="矩形: 圆角 6"/>
          <p:cNvSpPr/>
          <p:nvPr/>
        </p:nvSpPr>
        <p:spPr>
          <a:xfrm>
            <a:off x="1548132" y="3006505"/>
            <a:ext cx="1690779" cy="1571246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组建团队</a:t>
            </a:r>
            <a:endParaRPr lang="zh-CN" altLang="en-US" sz="40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3968750" y="3006505"/>
            <a:ext cx="1690779" cy="1571246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开展调研</a:t>
            </a:r>
            <a:endParaRPr lang="zh-CN" altLang="en-US" sz="40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" name="矩形: 圆角 19"/>
          <p:cNvSpPr/>
          <p:nvPr/>
        </p:nvSpPr>
        <p:spPr>
          <a:xfrm>
            <a:off x="6389368" y="3046114"/>
            <a:ext cx="1690779" cy="1571246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编写案例</a:t>
            </a:r>
            <a:endParaRPr lang="zh-CN" altLang="en-US" sz="40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" name="矩形: 圆角 20"/>
          <p:cNvSpPr/>
          <p:nvPr/>
        </p:nvSpPr>
        <p:spPr>
          <a:xfrm>
            <a:off x="8840360" y="3046114"/>
            <a:ext cx="1690779" cy="1571246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研讨设计</a:t>
            </a:r>
            <a:endParaRPr lang="zh-CN" altLang="en-US" sz="40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箭头: 右 21"/>
          <p:cNvSpPr/>
          <p:nvPr/>
        </p:nvSpPr>
        <p:spPr>
          <a:xfrm>
            <a:off x="3238911" y="3429000"/>
            <a:ext cx="729838" cy="746185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箭头: 右 22"/>
          <p:cNvSpPr/>
          <p:nvPr/>
        </p:nvSpPr>
        <p:spPr>
          <a:xfrm>
            <a:off x="5647618" y="3379139"/>
            <a:ext cx="729838" cy="746185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箭头: 右 23"/>
          <p:cNvSpPr/>
          <p:nvPr/>
        </p:nvSpPr>
        <p:spPr>
          <a:xfrm>
            <a:off x="8092459" y="3458644"/>
            <a:ext cx="729838" cy="746185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-6350" y="6153150"/>
            <a:ext cx="12192000" cy="1110515"/>
          </a:xfrm>
          <a:custGeom>
            <a:avLst/>
            <a:gdLst>
              <a:gd name="connsiteX0" fmla="*/ 0 w 12192000"/>
              <a:gd name="connsiteY0" fmla="*/ 0 h 2575906"/>
              <a:gd name="connsiteX1" fmla="*/ 40885 w 12192000"/>
              <a:gd name="connsiteY1" fmla="*/ 22224 h 2575906"/>
              <a:gd name="connsiteX2" fmla="*/ 6096001 w 12192000"/>
              <a:gd name="connsiteY2" fmla="*/ 1144149 h 2575906"/>
              <a:gd name="connsiteX3" fmla="*/ 12151117 w 12192000"/>
              <a:gd name="connsiteY3" fmla="*/ 22224 h 2575906"/>
              <a:gd name="connsiteX4" fmla="*/ 12192000 w 12192000"/>
              <a:gd name="connsiteY4" fmla="*/ 1 h 2575906"/>
              <a:gd name="connsiteX5" fmla="*/ 12192000 w 12192000"/>
              <a:gd name="connsiteY5" fmla="*/ 2575906 h 2575906"/>
              <a:gd name="connsiteX6" fmla="*/ 0 w 12192000"/>
              <a:gd name="connsiteY6" fmla="*/ 2575906 h 2575906"/>
              <a:gd name="connsiteX7" fmla="*/ 0 w 12192000"/>
              <a:gd name="connsiteY7" fmla="*/ 0 h 2575906"/>
            </a:gdLst>
            <a:ahLst/>
            <a:cxnLst/>
            <a:rect l="l" t="t" r="r" b="b"/>
            <a:pathLst>
              <a:path w="12192000" h="2575906">
                <a:moveTo>
                  <a:pt x="0" y="0"/>
                </a:moveTo>
                <a:lnTo>
                  <a:pt x="40885" y="22224"/>
                </a:lnTo>
                <a:cubicBezTo>
                  <a:pt x="1353147" y="699113"/>
                  <a:pt x="3575436" y="1144149"/>
                  <a:pt x="6096001" y="1144149"/>
                </a:cubicBezTo>
                <a:cubicBezTo>
                  <a:pt x="8616567" y="1144149"/>
                  <a:pt x="10838855" y="699113"/>
                  <a:pt x="12151117" y="22224"/>
                </a:cubicBezTo>
                <a:lnTo>
                  <a:pt x="12192000" y="1"/>
                </a:lnTo>
                <a:lnTo>
                  <a:pt x="12192000" y="2575906"/>
                </a:lnTo>
                <a:lnTo>
                  <a:pt x="0" y="257590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1905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>
            <a:off x="-6350" y="6134100"/>
            <a:ext cx="12192000" cy="589757"/>
          </a:xfrm>
          <a:custGeom>
            <a:avLst/>
            <a:gdLst>
              <a:gd name="connsiteX0" fmla="*/ 0 w 12192000"/>
              <a:gd name="connsiteY0" fmla="*/ 0 h 1367976"/>
              <a:gd name="connsiteX1" fmla="*/ 40885 w 12192000"/>
              <a:gd name="connsiteY1" fmla="*/ 22224 h 1367976"/>
              <a:gd name="connsiteX2" fmla="*/ 6096001 w 12192000"/>
              <a:gd name="connsiteY2" fmla="*/ 1144149 h 1367976"/>
              <a:gd name="connsiteX3" fmla="*/ 12151117 w 12192000"/>
              <a:gd name="connsiteY3" fmla="*/ 22224 h 1367976"/>
              <a:gd name="connsiteX4" fmla="*/ 12192000 w 12192000"/>
              <a:gd name="connsiteY4" fmla="*/ 1 h 1367976"/>
              <a:gd name="connsiteX5" fmla="*/ 12192000 w 12192000"/>
              <a:gd name="connsiteY5" fmla="*/ 518978 h 1367976"/>
              <a:gd name="connsiteX6" fmla="*/ 12046459 w 12192000"/>
              <a:gd name="connsiteY6" fmla="*/ 569386 h 1367976"/>
              <a:gd name="connsiteX7" fmla="*/ 6096001 w 12192000"/>
              <a:gd name="connsiteY7" fmla="*/ 1367976 h 1367976"/>
              <a:gd name="connsiteX8" fmla="*/ 145543 w 12192000"/>
              <a:gd name="connsiteY8" fmla="*/ 569386 h 1367976"/>
              <a:gd name="connsiteX9" fmla="*/ 0 w 12192000"/>
              <a:gd name="connsiteY9" fmla="*/ 518977 h 1367976"/>
              <a:gd name="connsiteX10" fmla="*/ 0 w 12192000"/>
              <a:gd name="connsiteY10" fmla="*/ 0 h 1367976"/>
            </a:gdLst>
            <a:ahLst/>
            <a:cxnLst/>
            <a:rect l="l" t="t" r="r" b="b"/>
            <a:pathLst>
              <a:path w="12192000" h="1367976">
                <a:moveTo>
                  <a:pt x="0" y="0"/>
                </a:moveTo>
                <a:lnTo>
                  <a:pt x="40885" y="22224"/>
                </a:lnTo>
                <a:cubicBezTo>
                  <a:pt x="1353147" y="699113"/>
                  <a:pt x="3575436" y="1144149"/>
                  <a:pt x="6096001" y="1144149"/>
                </a:cubicBezTo>
                <a:cubicBezTo>
                  <a:pt x="8616567" y="1144149"/>
                  <a:pt x="10838855" y="699113"/>
                  <a:pt x="12151117" y="22224"/>
                </a:cubicBezTo>
                <a:lnTo>
                  <a:pt x="12192000" y="1"/>
                </a:lnTo>
                <a:lnTo>
                  <a:pt x="12192000" y="518978"/>
                </a:lnTo>
                <a:lnTo>
                  <a:pt x="12046459" y="569386"/>
                </a:lnTo>
                <a:cubicBezTo>
                  <a:pt x="10536345" y="1062096"/>
                  <a:pt x="8428298" y="1367976"/>
                  <a:pt x="6096001" y="1367976"/>
                </a:cubicBezTo>
                <a:cubicBezTo>
                  <a:pt x="3763706" y="1367976"/>
                  <a:pt x="1655658" y="1062096"/>
                  <a:pt x="145543" y="569386"/>
                </a:cubicBezTo>
                <a:lnTo>
                  <a:pt x="0" y="51897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100000"/>
                </a:schemeClr>
              </a:gs>
              <a:gs pos="39000">
                <a:schemeClr val="accent2">
                  <a:lumMod val="20000"/>
                  <a:lumOff val="80000"/>
                  <a:alpha val="100000"/>
                </a:schemeClr>
              </a:gs>
              <a:gs pos="69000">
                <a:schemeClr val="accent2">
                  <a:lumMod val="60000"/>
                  <a:lumOff val="40000"/>
                  <a:alpha val="100000"/>
                </a:schemeClr>
              </a:gs>
              <a:gs pos="100000">
                <a:schemeClr val="accent2">
                  <a:lumMod val="75000"/>
                  <a:alpha val="100000"/>
                </a:schemeClr>
              </a:gs>
            </a:gsLst>
            <a:lin ang="0" scaled="0"/>
          </a:gradFill>
          <a:ln w="1905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-22412" y="5826078"/>
            <a:ext cx="12248030" cy="1031922"/>
          </a:xfrm>
          <a:custGeom>
            <a:avLst/>
            <a:gdLst>
              <a:gd name="connsiteX0" fmla="*/ 0 w 12191999"/>
              <a:gd name="connsiteY0" fmla="*/ 0 h 1031906"/>
              <a:gd name="connsiteX1" fmla="*/ 97612 w 12191999"/>
              <a:gd name="connsiteY1" fmla="*/ 51085 h 1031906"/>
              <a:gd name="connsiteX2" fmla="*/ 6108700 w 12191999"/>
              <a:gd name="connsiteY2" fmla="*/ 925606 h 1031906"/>
              <a:gd name="connsiteX3" fmla="*/ 12119789 w 12191999"/>
              <a:gd name="connsiteY3" fmla="*/ 51085 h 1031906"/>
              <a:gd name="connsiteX4" fmla="*/ 12191999 w 12191999"/>
              <a:gd name="connsiteY4" fmla="*/ 13293 h 1031906"/>
              <a:gd name="connsiteX5" fmla="*/ 12191999 w 12191999"/>
              <a:gd name="connsiteY5" fmla="*/ 1031906 h 1031906"/>
              <a:gd name="connsiteX6" fmla="*/ 0 w 12191999"/>
              <a:gd name="connsiteY6" fmla="*/ 1031906 h 1031906"/>
            </a:gdLst>
            <a:ahLst/>
            <a:cxnLst/>
            <a:rect l="l" t="t" r="r" b="b"/>
            <a:pathLst>
              <a:path w="12191999" h="1031906">
                <a:moveTo>
                  <a:pt x="0" y="0"/>
                </a:moveTo>
                <a:lnTo>
                  <a:pt x="97612" y="51085"/>
                </a:lnTo>
                <a:cubicBezTo>
                  <a:pt x="1195312" y="569402"/>
                  <a:pt x="3474728" y="925606"/>
                  <a:pt x="6108700" y="925606"/>
                </a:cubicBezTo>
                <a:cubicBezTo>
                  <a:pt x="8742672" y="925606"/>
                  <a:pt x="11022088" y="569402"/>
                  <a:pt x="12119789" y="51085"/>
                </a:cubicBezTo>
                <a:lnTo>
                  <a:pt x="12191999" y="13293"/>
                </a:lnTo>
                <a:lnTo>
                  <a:pt x="12191999" y="1031906"/>
                </a:lnTo>
                <a:lnTo>
                  <a:pt x="0" y="1031906"/>
                </a:lnTo>
                <a:close/>
              </a:path>
            </a:pathLst>
          </a:custGeom>
          <a:solidFill>
            <a:schemeClr val="accent1"/>
          </a:solidFill>
          <a:ln w="25400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960664" y="1319864"/>
            <a:ext cx="10257971" cy="4833285"/>
          </a:xfrm>
          <a:prstGeom prst="roundRect">
            <a:avLst>
              <a:gd name="adj" fmla="val 6926"/>
            </a:avLst>
          </a:prstGeom>
          <a:solidFill>
            <a:schemeClr val="bg1"/>
          </a:solidFill>
          <a:ln w="12700" cap="flat">
            <a:solidFill>
              <a:schemeClr val="accent1"/>
            </a:solidFill>
            <a:miter/>
          </a:ln>
          <a:effectLst/>
        </p:spPr>
        <p:txBody>
          <a:bodyPr vert="horz" wrap="square" lIns="22860" tIns="22860" rIns="22860" bIns="22860" rtlCol="0" anchor="ctr"/>
          <a:lstStyle/>
          <a:p>
            <a:pPr algn="ctr">
              <a:lnSpc>
                <a:spcPct val="15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1186250" y="1706133"/>
            <a:ext cx="9819500" cy="407083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（三）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有序推进案例教学组织实施</a:t>
            </a:r>
            <a:endParaRPr lang="zh-CN" altLang="zh-CN" sz="2800" b="1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标题 1"/>
          <p:cNvSpPr txBox="1"/>
          <p:nvPr/>
        </p:nvSpPr>
        <p:spPr>
          <a:xfrm flipH="1">
            <a:off x="10687138" y="1686906"/>
            <a:ext cx="531498" cy="553123"/>
          </a:xfrm>
          <a:custGeom>
            <a:avLst/>
            <a:gdLst>
              <a:gd name="connsiteX0" fmla="*/ 1680770 w 2728039"/>
              <a:gd name="connsiteY0" fmla="*/ 0 h 2640315"/>
              <a:gd name="connsiteX1" fmla="*/ 2647480 w 2728039"/>
              <a:gd name="connsiteY1" fmla="*/ 0 h 2640315"/>
              <a:gd name="connsiteX2" fmla="*/ 2685923 w 2728039"/>
              <a:gd name="connsiteY2" fmla="*/ 149512 h 2640315"/>
              <a:gd name="connsiteX3" fmla="*/ 2728039 w 2728039"/>
              <a:gd name="connsiteY3" fmla="*/ 567297 h 2640315"/>
              <a:gd name="connsiteX4" fmla="*/ 655021 w 2728039"/>
              <a:gd name="connsiteY4" fmla="*/ 2640315 h 2640315"/>
              <a:gd name="connsiteX5" fmla="*/ 38569 w 2728039"/>
              <a:gd name="connsiteY5" fmla="*/ 2547116 h 2640315"/>
              <a:gd name="connsiteX6" fmla="*/ 0 w 2728039"/>
              <a:gd name="connsiteY6" fmla="*/ 2533000 h 2640315"/>
              <a:gd name="connsiteX7" fmla="*/ 0 w 2728039"/>
              <a:gd name="connsiteY7" fmla="*/ 1545644 h 2640315"/>
              <a:gd name="connsiteX8" fmla="*/ 93787 w 2728039"/>
              <a:gd name="connsiteY8" fmla="*/ 1602620 h 2640315"/>
              <a:gd name="connsiteX9" fmla="*/ 655021 w 2728039"/>
              <a:gd name="connsiteY9" fmla="*/ 1744730 h 2640315"/>
              <a:gd name="connsiteX10" fmla="*/ 1832454 w 2728039"/>
              <a:gd name="connsiteY10" fmla="*/ 567297 h 2640315"/>
              <a:gd name="connsiteX11" fmla="*/ 1739926 w 2728039"/>
              <a:gd name="connsiteY11" fmla="*/ 108987 h 2640315"/>
            </a:gdLst>
            <a:ahLst/>
            <a:cxnLst/>
            <a:rect l="l" t="t" r="r" b="b"/>
            <a:pathLst>
              <a:path w="2728039" h="2640315">
                <a:moveTo>
                  <a:pt x="1680770" y="0"/>
                </a:moveTo>
                <a:lnTo>
                  <a:pt x="2647480" y="0"/>
                </a:lnTo>
                <a:lnTo>
                  <a:pt x="2685923" y="149512"/>
                </a:lnTo>
                <a:cubicBezTo>
                  <a:pt x="2713537" y="284460"/>
                  <a:pt x="2728039" y="424185"/>
                  <a:pt x="2728039" y="567297"/>
                </a:cubicBezTo>
                <a:cubicBezTo>
                  <a:pt x="2728039" y="1712193"/>
                  <a:pt x="1799917" y="2640315"/>
                  <a:pt x="655021" y="2640315"/>
                </a:cubicBezTo>
                <a:cubicBezTo>
                  <a:pt x="440353" y="2640315"/>
                  <a:pt x="233306" y="2607686"/>
                  <a:pt x="38569" y="2547116"/>
                </a:cubicBezTo>
                <a:lnTo>
                  <a:pt x="0" y="2533000"/>
                </a:lnTo>
                <a:lnTo>
                  <a:pt x="0" y="1545644"/>
                </a:lnTo>
                <a:lnTo>
                  <a:pt x="93787" y="1602620"/>
                </a:lnTo>
                <a:cubicBezTo>
                  <a:pt x="260621" y="1693250"/>
                  <a:pt x="451809" y="1744730"/>
                  <a:pt x="655021" y="1744730"/>
                </a:cubicBezTo>
                <a:cubicBezTo>
                  <a:pt x="1305299" y="1744730"/>
                  <a:pt x="1832454" y="1217575"/>
                  <a:pt x="1832454" y="567297"/>
                </a:cubicBezTo>
                <a:cubicBezTo>
                  <a:pt x="1832454" y="404728"/>
                  <a:pt x="1799507" y="249853"/>
                  <a:pt x="1739926" y="108987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flipV="1">
            <a:off x="1081658" y="1081037"/>
            <a:ext cx="568004" cy="597347"/>
          </a:xfrm>
          <a:prstGeom prst="round2SameRect">
            <a:avLst/>
          </a:prstGeom>
          <a:solidFill>
            <a:schemeClr val="accent1"/>
          </a:solidFill>
          <a:ln w="12700" cap="sq">
            <a:noFill/>
            <a:miter/>
          </a:ln>
          <a:effectLst>
            <a:outerShdw blurRad="127000" dist="63500" dir="2700000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dirty="0"/>
          </a:p>
        </p:txBody>
      </p:sp>
      <p:sp>
        <p:nvSpPr>
          <p:cNvPr id="10" name="标题 1"/>
          <p:cNvSpPr txBox="1"/>
          <p:nvPr/>
        </p:nvSpPr>
        <p:spPr>
          <a:xfrm>
            <a:off x="1175602" y="1207943"/>
            <a:ext cx="386845" cy="377116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/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86913" y="277837"/>
            <a:ext cx="473487" cy="607878"/>
            <a:chOff x="186913" y="277837"/>
            <a:chExt cx="473487" cy="607878"/>
          </a:xfrm>
        </p:grpSpPr>
        <p:sp>
          <p:nvSpPr>
            <p:cNvPr id="13" name="标题 1"/>
            <p:cNvSpPr txBox="1"/>
            <p:nvPr/>
          </p:nvSpPr>
          <p:spPr>
            <a:xfrm rot="5400000">
              <a:off x="181207" y="478327"/>
              <a:ext cx="487890" cy="326886"/>
            </a:xfrm>
            <a:prstGeom prst="flowChartDecision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14" name="标题 1"/>
            <p:cNvSpPr txBox="1"/>
            <p:nvPr/>
          </p:nvSpPr>
          <p:spPr>
            <a:xfrm rot="5400000">
              <a:off x="143292" y="321458"/>
              <a:ext cx="264371" cy="177129"/>
            </a:xfrm>
            <a:prstGeom prst="flowChartDecision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15" name="标题 1"/>
            <p:cNvSpPr txBox="1"/>
            <p:nvPr/>
          </p:nvSpPr>
          <p:spPr>
            <a:xfrm rot="5400000">
              <a:off x="512221" y="435582"/>
              <a:ext cx="177460" cy="118899"/>
            </a:xfrm>
            <a:prstGeom prst="flowChartDecision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</p:grpSp>
      <p:sp>
        <p:nvSpPr>
          <p:cNvPr id="7" name="矩形: 圆角 6"/>
          <p:cNvSpPr/>
          <p:nvPr/>
        </p:nvSpPr>
        <p:spPr>
          <a:xfrm>
            <a:off x="2749509" y="3227626"/>
            <a:ext cx="1690779" cy="1571246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案例导入</a:t>
            </a:r>
            <a:endParaRPr lang="zh-CN" altLang="en-US" sz="40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5170127" y="3227626"/>
            <a:ext cx="1690779" cy="1571246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案例分析</a:t>
            </a:r>
            <a:endParaRPr lang="zh-CN" altLang="en-US" sz="40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" name="矩形: 圆角 19"/>
          <p:cNvSpPr/>
          <p:nvPr/>
        </p:nvSpPr>
        <p:spPr>
          <a:xfrm>
            <a:off x="7590745" y="3267235"/>
            <a:ext cx="1690779" cy="1571246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总结升华</a:t>
            </a:r>
            <a:endParaRPr lang="zh-CN" altLang="en-US" sz="40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箭头: 右 21"/>
          <p:cNvSpPr/>
          <p:nvPr/>
        </p:nvSpPr>
        <p:spPr>
          <a:xfrm>
            <a:off x="4440288" y="3650121"/>
            <a:ext cx="729838" cy="746185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箭头: 右 22"/>
          <p:cNvSpPr/>
          <p:nvPr/>
        </p:nvSpPr>
        <p:spPr>
          <a:xfrm>
            <a:off x="6848995" y="3600260"/>
            <a:ext cx="729838" cy="746185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-22412" y="5554871"/>
            <a:ext cx="12192000" cy="1110515"/>
          </a:xfrm>
          <a:custGeom>
            <a:avLst/>
            <a:gdLst>
              <a:gd name="connsiteX0" fmla="*/ 0 w 12192000"/>
              <a:gd name="connsiteY0" fmla="*/ 0 h 2575906"/>
              <a:gd name="connsiteX1" fmla="*/ 40885 w 12192000"/>
              <a:gd name="connsiteY1" fmla="*/ 22224 h 2575906"/>
              <a:gd name="connsiteX2" fmla="*/ 6096001 w 12192000"/>
              <a:gd name="connsiteY2" fmla="*/ 1144149 h 2575906"/>
              <a:gd name="connsiteX3" fmla="*/ 12151117 w 12192000"/>
              <a:gd name="connsiteY3" fmla="*/ 22224 h 2575906"/>
              <a:gd name="connsiteX4" fmla="*/ 12192000 w 12192000"/>
              <a:gd name="connsiteY4" fmla="*/ 1 h 2575906"/>
              <a:gd name="connsiteX5" fmla="*/ 12192000 w 12192000"/>
              <a:gd name="connsiteY5" fmla="*/ 2575906 h 2575906"/>
              <a:gd name="connsiteX6" fmla="*/ 0 w 12192000"/>
              <a:gd name="connsiteY6" fmla="*/ 2575906 h 2575906"/>
              <a:gd name="connsiteX7" fmla="*/ 0 w 12192000"/>
              <a:gd name="connsiteY7" fmla="*/ 0 h 2575906"/>
            </a:gdLst>
            <a:ahLst/>
            <a:cxnLst/>
            <a:rect l="l" t="t" r="r" b="b"/>
            <a:pathLst>
              <a:path w="12192000" h="2575906">
                <a:moveTo>
                  <a:pt x="0" y="0"/>
                </a:moveTo>
                <a:lnTo>
                  <a:pt x="40885" y="22224"/>
                </a:lnTo>
                <a:cubicBezTo>
                  <a:pt x="1353147" y="699113"/>
                  <a:pt x="3575436" y="1144149"/>
                  <a:pt x="6096001" y="1144149"/>
                </a:cubicBezTo>
                <a:cubicBezTo>
                  <a:pt x="8616567" y="1144149"/>
                  <a:pt x="10838855" y="699113"/>
                  <a:pt x="12151117" y="22224"/>
                </a:cubicBezTo>
                <a:lnTo>
                  <a:pt x="12192000" y="1"/>
                </a:lnTo>
                <a:lnTo>
                  <a:pt x="12192000" y="2575906"/>
                </a:lnTo>
                <a:lnTo>
                  <a:pt x="0" y="257590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1905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>
            <a:off x="-6350" y="6134100"/>
            <a:ext cx="12192000" cy="589757"/>
          </a:xfrm>
          <a:custGeom>
            <a:avLst/>
            <a:gdLst>
              <a:gd name="connsiteX0" fmla="*/ 0 w 12192000"/>
              <a:gd name="connsiteY0" fmla="*/ 0 h 1367976"/>
              <a:gd name="connsiteX1" fmla="*/ 40885 w 12192000"/>
              <a:gd name="connsiteY1" fmla="*/ 22224 h 1367976"/>
              <a:gd name="connsiteX2" fmla="*/ 6096001 w 12192000"/>
              <a:gd name="connsiteY2" fmla="*/ 1144149 h 1367976"/>
              <a:gd name="connsiteX3" fmla="*/ 12151117 w 12192000"/>
              <a:gd name="connsiteY3" fmla="*/ 22224 h 1367976"/>
              <a:gd name="connsiteX4" fmla="*/ 12192000 w 12192000"/>
              <a:gd name="connsiteY4" fmla="*/ 1 h 1367976"/>
              <a:gd name="connsiteX5" fmla="*/ 12192000 w 12192000"/>
              <a:gd name="connsiteY5" fmla="*/ 518978 h 1367976"/>
              <a:gd name="connsiteX6" fmla="*/ 12046459 w 12192000"/>
              <a:gd name="connsiteY6" fmla="*/ 569386 h 1367976"/>
              <a:gd name="connsiteX7" fmla="*/ 6096001 w 12192000"/>
              <a:gd name="connsiteY7" fmla="*/ 1367976 h 1367976"/>
              <a:gd name="connsiteX8" fmla="*/ 145543 w 12192000"/>
              <a:gd name="connsiteY8" fmla="*/ 569386 h 1367976"/>
              <a:gd name="connsiteX9" fmla="*/ 0 w 12192000"/>
              <a:gd name="connsiteY9" fmla="*/ 518977 h 1367976"/>
              <a:gd name="connsiteX10" fmla="*/ 0 w 12192000"/>
              <a:gd name="connsiteY10" fmla="*/ 0 h 1367976"/>
            </a:gdLst>
            <a:ahLst/>
            <a:cxnLst/>
            <a:rect l="l" t="t" r="r" b="b"/>
            <a:pathLst>
              <a:path w="12192000" h="1367976">
                <a:moveTo>
                  <a:pt x="0" y="0"/>
                </a:moveTo>
                <a:lnTo>
                  <a:pt x="40885" y="22224"/>
                </a:lnTo>
                <a:cubicBezTo>
                  <a:pt x="1353147" y="699113"/>
                  <a:pt x="3575436" y="1144149"/>
                  <a:pt x="6096001" y="1144149"/>
                </a:cubicBezTo>
                <a:cubicBezTo>
                  <a:pt x="8616567" y="1144149"/>
                  <a:pt x="10838855" y="699113"/>
                  <a:pt x="12151117" y="22224"/>
                </a:cubicBezTo>
                <a:lnTo>
                  <a:pt x="12192000" y="1"/>
                </a:lnTo>
                <a:lnTo>
                  <a:pt x="12192000" y="518978"/>
                </a:lnTo>
                <a:lnTo>
                  <a:pt x="12046459" y="569386"/>
                </a:lnTo>
                <a:cubicBezTo>
                  <a:pt x="10536345" y="1062096"/>
                  <a:pt x="8428298" y="1367976"/>
                  <a:pt x="6096001" y="1367976"/>
                </a:cubicBezTo>
                <a:cubicBezTo>
                  <a:pt x="3763706" y="1367976"/>
                  <a:pt x="1655658" y="1062096"/>
                  <a:pt x="145543" y="569386"/>
                </a:cubicBezTo>
                <a:lnTo>
                  <a:pt x="0" y="51897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100000"/>
                </a:schemeClr>
              </a:gs>
              <a:gs pos="39000">
                <a:schemeClr val="accent2">
                  <a:lumMod val="20000"/>
                  <a:lumOff val="80000"/>
                  <a:alpha val="100000"/>
                </a:schemeClr>
              </a:gs>
              <a:gs pos="69000">
                <a:schemeClr val="accent2">
                  <a:lumMod val="60000"/>
                  <a:lumOff val="40000"/>
                  <a:alpha val="100000"/>
                </a:schemeClr>
              </a:gs>
              <a:gs pos="100000">
                <a:schemeClr val="accent2">
                  <a:lumMod val="75000"/>
                  <a:alpha val="100000"/>
                </a:schemeClr>
              </a:gs>
            </a:gsLst>
            <a:lin ang="0" scaled="0"/>
          </a:gradFill>
          <a:ln w="1905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-22412" y="5826078"/>
            <a:ext cx="12248030" cy="1031922"/>
          </a:xfrm>
          <a:custGeom>
            <a:avLst/>
            <a:gdLst>
              <a:gd name="connsiteX0" fmla="*/ 0 w 12191999"/>
              <a:gd name="connsiteY0" fmla="*/ 0 h 1031906"/>
              <a:gd name="connsiteX1" fmla="*/ 97612 w 12191999"/>
              <a:gd name="connsiteY1" fmla="*/ 51085 h 1031906"/>
              <a:gd name="connsiteX2" fmla="*/ 6108700 w 12191999"/>
              <a:gd name="connsiteY2" fmla="*/ 925606 h 1031906"/>
              <a:gd name="connsiteX3" fmla="*/ 12119789 w 12191999"/>
              <a:gd name="connsiteY3" fmla="*/ 51085 h 1031906"/>
              <a:gd name="connsiteX4" fmla="*/ 12191999 w 12191999"/>
              <a:gd name="connsiteY4" fmla="*/ 13293 h 1031906"/>
              <a:gd name="connsiteX5" fmla="*/ 12191999 w 12191999"/>
              <a:gd name="connsiteY5" fmla="*/ 1031906 h 1031906"/>
              <a:gd name="connsiteX6" fmla="*/ 0 w 12191999"/>
              <a:gd name="connsiteY6" fmla="*/ 1031906 h 1031906"/>
            </a:gdLst>
            <a:ahLst/>
            <a:cxnLst/>
            <a:rect l="l" t="t" r="r" b="b"/>
            <a:pathLst>
              <a:path w="12191999" h="1031906">
                <a:moveTo>
                  <a:pt x="0" y="0"/>
                </a:moveTo>
                <a:lnTo>
                  <a:pt x="97612" y="51085"/>
                </a:lnTo>
                <a:cubicBezTo>
                  <a:pt x="1195312" y="569402"/>
                  <a:pt x="3474728" y="925606"/>
                  <a:pt x="6108700" y="925606"/>
                </a:cubicBezTo>
                <a:cubicBezTo>
                  <a:pt x="8742672" y="925606"/>
                  <a:pt x="11022088" y="569402"/>
                  <a:pt x="12119789" y="51085"/>
                </a:cubicBezTo>
                <a:lnTo>
                  <a:pt x="12191999" y="13293"/>
                </a:lnTo>
                <a:lnTo>
                  <a:pt x="12191999" y="1031906"/>
                </a:lnTo>
                <a:lnTo>
                  <a:pt x="0" y="1031906"/>
                </a:lnTo>
                <a:close/>
              </a:path>
            </a:pathLst>
          </a:custGeom>
          <a:solidFill>
            <a:schemeClr val="accent1"/>
          </a:solidFill>
          <a:ln w="25400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541501" y="1209909"/>
            <a:ext cx="10916889" cy="5457443"/>
          </a:xfrm>
          <a:prstGeom prst="roundRect">
            <a:avLst>
              <a:gd name="adj" fmla="val 6926"/>
            </a:avLst>
          </a:prstGeom>
          <a:solidFill>
            <a:schemeClr val="bg1"/>
          </a:solidFill>
          <a:ln w="12700" cap="flat">
            <a:solidFill>
              <a:schemeClr val="accent1"/>
            </a:solidFill>
            <a:miter/>
          </a:ln>
          <a:effectLst/>
        </p:spPr>
        <p:txBody>
          <a:bodyPr vert="horz" wrap="square" lIns="22860" tIns="22860" rIns="22860" bIns="22860" rtlCol="0" anchor="ctr"/>
          <a:lstStyle/>
          <a:p>
            <a:pPr algn="ctr">
              <a:lnSpc>
                <a:spcPct val="15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1638890" y="1576934"/>
            <a:ext cx="9819500" cy="407083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indent="266700" algn="just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3600" b="1" kern="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思源黑体"/>
              </a:rPr>
              <a:t>二、案例文本基本结构</a:t>
            </a:r>
            <a:endParaRPr lang="zh-CN" altLang="zh-CN" sz="36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标题 1"/>
          <p:cNvSpPr txBox="1"/>
          <p:nvPr/>
        </p:nvSpPr>
        <p:spPr>
          <a:xfrm flipH="1">
            <a:off x="10687138" y="1686906"/>
            <a:ext cx="531498" cy="553123"/>
          </a:xfrm>
          <a:custGeom>
            <a:avLst/>
            <a:gdLst>
              <a:gd name="connsiteX0" fmla="*/ 1680770 w 2728039"/>
              <a:gd name="connsiteY0" fmla="*/ 0 h 2640315"/>
              <a:gd name="connsiteX1" fmla="*/ 2647480 w 2728039"/>
              <a:gd name="connsiteY1" fmla="*/ 0 h 2640315"/>
              <a:gd name="connsiteX2" fmla="*/ 2685923 w 2728039"/>
              <a:gd name="connsiteY2" fmla="*/ 149512 h 2640315"/>
              <a:gd name="connsiteX3" fmla="*/ 2728039 w 2728039"/>
              <a:gd name="connsiteY3" fmla="*/ 567297 h 2640315"/>
              <a:gd name="connsiteX4" fmla="*/ 655021 w 2728039"/>
              <a:gd name="connsiteY4" fmla="*/ 2640315 h 2640315"/>
              <a:gd name="connsiteX5" fmla="*/ 38569 w 2728039"/>
              <a:gd name="connsiteY5" fmla="*/ 2547116 h 2640315"/>
              <a:gd name="connsiteX6" fmla="*/ 0 w 2728039"/>
              <a:gd name="connsiteY6" fmla="*/ 2533000 h 2640315"/>
              <a:gd name="connsiteX7" fmla="*/ 0 w 2728039"/>
              <a:gd name="connsiteY7" fmla="*/ 1545644 h 2640315"/>
              <a:gd name="connsiteX8" fmla="*/ 93787 w 2728039"/>
              <a:gd name="connsiteY8" fmla="*/ 1602620 h 2640315"/>
              <a:gd name="connsiteX9" fmla="*/ 655021 w 2728039"/>
              <a:gd name="connsiteY9" fmla="*/ 1744730 h 2640315"/>
              <a:gd name="connsiteX10" fmla="*/ 1832454 w 2728039"/>
              <a:gd name="connsiteY10" fmla="*/ 567297 h 2640315"/>
              <a:gd name="connsiteX11" fmla="*/ 1739926 w 2728039"/>
              <a:gd name="connsiteY11" fmla="*/ 108987 h 2640315"/>
            </a:gdLst>
            <a:ahLst/>
            <a:cxnLst/>
            <a:rect l="l" t="t" r="r" b="b"/>
            <a:pathLst>
              <a:path w="2728039" h="2640315">
                <a:moveTo>
                  <a:pt x="1680770" y="0"/>
                </a:moveTo>
                <a:lnTo>
                  <a:pt x="2647480" y="0"/>
                </a:lnTo>
                <a:lnTo>
                  <a:pt x="2685923" y="149512"/>
                </a:lnTo>
                <a:cubicBezTo>
                  <a:pt x="2713537" y="284460"/>
                  <a:pt x="2728039" y="424185"/>
                  <a:pt x="2728039" y="567297"/>
                </a:cubicBezTo>
                <a:cubicBezTo>
                  <a:pt x="2728039" y="1712193"/>
                  <a:pt x="1799917" y="2640315"/>
                  <a:pt x="655021" y="2640315"/>
                </a:cubicBezTo>
                <a:cubicBezTo>
                  <a:pt x="440353" y="2640315"/>
                  <a:pt x="233306" y="2607686"/>
                  <a:pt x="38569" y="2547116"/>
                </a:cubicBezTo>
                <a:lnTo>
                  <a:pt x="0" y="2533000"/>
                </a:lnTo>
                <a:lnTo>
                  <a:pt x="0" y="1545644"/>
                </a:lnTo>
                <a:lnTo>
                  <a:pt x="93787" y="1602620"/>
                </a:lnTo>
                <a:cubicBezTo>
                  <a:pt x="260621" y="1693250"/>
                  <a:pt x="451809" y="1744730"/>
                  <a:pt x="655021" y="1744730"/>
                </a:cubicBezTo>
                <a:cubicBezTo>
                  <a:pt x="1305299" y="1744730"/>
                  <a:pt x="1832454" y="1217575"/>
                  <a:pt x="1832454" y="567297"/>
                </a:cubicBezTo>
                <a:cubicBezTo>
                  <a:pt x="1832454" y="404728"/>
                  <a:pt x="1799507" y="249853"/>
                  <a:pt x="1739926" y="108987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flipV="1">
            <a:off x="1081658" y="1081037"/>
            <a:ext cx="568004" cy="597347"/>
          </a:xfrm>
          <a:prstGeom prst="round2SameRect">
            <a:avLst/>
          </a:prstGeom>
          <a:solidFill>
            <a:schemeClr val="accent1"/>
          </a:solidFill>
          <a:ln w="12700" cap="sq">
            <a:noFill/>
            <a:miter/>
          </a:ln>
          <a:effectLst>
            <a:outerShdw blurRad="127000" dist="63500" dir="2700000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dirty="0"/>
          </a:p>
        </p:txBody>
      </p:sp>
      <p:sp>
        <p:nvSpPr>
          <p:cNvPr id="10" name="标题 1"/>
          <p:cNvSpPr txBox="1"/>
          <p:nvPr/>
        </p:nvSpPr>
        <p:spPr>
          <a:xfrm>
            <a:off x="1175602" y="1207943"/>
            <a:ext cx="386845" cy="377116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/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86913" y="277837"/>
            <a:ext cx="473487" cy="607878"/>
            <a:chOff x="186913" y="277837"/>
            <a:chExt cx="473487" cy="607878"/>
          </a:xfrm>
        </p:grpSpPr>
        <p:sp>
          <p:nvSpPr>
            <p:cNvPr id="13" name="标题 1"/>
            <p:cNvSpPr txBox="1"/>
            <p:nvPr/>
          </p:nvSpPr>
          <p:spPr>
            <a:xfrm rot="5400000">
              <a:off x="181207" y="478327"/>
              <a:ext cx="487890" cy="326886"/>
            </a:xfrm>
            <a:prstGeom prst="flowChartDecision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14" name="标题 1"/>
            <p:cNvSpPr txBox="1"/>
            <p:nvPr/>
          </p:nvSpPr>
          <p:spPr>
            <a:xfrm rot="5400000">
              <a:off x="143292" y="321458"/>
              <a:ext cx="264371" cy="177129"/>
            </a:xfrm>
            <a:prstGeom prst="flowChartDecision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15" name="标题 1"/>
            <p:cNvSpPr txBox="1"/>
            <p:nvPr/>
          </p:nvSpPr>
          <p:spPr>
            <a:xfrm rot="5400000">
              <a:off x="512221" y="435582"/>
              <a:ext cx="177460" cy="118899"/>
            </a:xfrm>
            <a:prstGeom prst="flowChartDecision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</p:grpSp>
      <p:graphicFrame>
        <p:nvGraphicFramePr>
          <p:cNvPr id="17" name="图示 16"/>
          <p:cNvGraphicFramePr/>
          <p:nvPr/>
        </p:nvGraphicFramePr>
        <p:xfrm>
          <a:off x="1946880" y="2354016"/>
          <a:ext cx="7630615" cy="3962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3695065" y="2781300"/>
            <a:ext cx="519239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标题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摘要和关键词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正文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研讨题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附录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字数：不含附录不少于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8000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字）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-6350" y="6153150"/>
            <a:ext cx="12192000" cy="1110515"/>
          </a:xfrm>
          <a:custGeom>
            <a:avLst/>
            <a:gdLst>
              <a:gd name="connsiteX0" fmla="*/ 0 w 12192000"/>
              <a:gd name="connsiteY0" fmla="*/ 0 h 2575906"/>
              <a:gd name="connsiteX1" fmla="*/ 40885 w 12192000"/>
              <a:gd name="connsiteY1" fmla="*/ 22224 h 2575906"/>
              <a:gd name="connsiteX2" fmla="*/ 6096001 w 12192000"/>
              <a:gd name="connsiteY2" fmla="*/ 1144149 h 2575906"/>
              <a:gd name="connsiteX3" fmla="*/ 12151117 w 12192000"/>
              <a:gd name="connsiteY3" fmla="*/ 22224 h 2575906"/>
              <a:gd name="connsiteX4" fmla="*/ 12192000 w 12192000"/>
              <a:gd name="connsiteY4" fmla="*/ 1 h 2575906"/>
              <a:gd name="connsiteX5" fmla="*/ 12192000 w 12192000"/>
              <a:gd name="connsiteY5" fmla="*/ 2575906 h 2575906"/>
              <a:gd name="connsiteX6" fmla="*/ 0 w 12192000"/>
              <a:gd name="connsiteY6" fmla="*/ 2575906 h 2575906"/>
              <a:gd name="connsiteX7" fmla="*/ 0 w 12192000"/>
              <a:gd name="connsiteY7" fmla="*/ 0 h 2575906"/>
            </a:gdLst>
            <a:ahLst/>
            <a:cxnLst/>
            <a:rect l="l" t="t" r="r" b="b"/>
            <a:pathLst>
              <a:path w="12192000" h="2575906">
                <a:moveTo>
                  <a:pt x="0" y="0"/>
                </a:moveTo>
                <a:lnTo>
                  <a:pt x="40885" y="22224"/>
                </a:lnTo>
                <a:cubicBezTo>
                  <a:pt x="1353147" y="699113"/>
                  <a:pt x="3575436" y="1144149"/>
                  <a:pt x="6096001" y="1144149"/>
                </a:cubicBezTo>
                <a:cubicBezTo>
                  <a:pt x="8616567" y="1144149"/>
                  <a:pt x="10838855" y="699113"/>
                  <a:pt x="12151117" y="22224"/>
                </a:cubicBezTo>
                <a:lnTo>
                  <a:pt x="12192000" y="1"/>
                </a:lnTo>
                <a:lnTo>
                  <a:pt x="12192000" y="2575906"/>
                </a:lnTo>
                <a:lnTo>
                  <a:pt x="0" y="257590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1905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>
            <a:off x="-6350" y="6134100"/>
            <a:ext cx="12192000" cy="589757"/>
          </a:xfrm>
          <a:custGeom>
            <a:avLst/>
            <a:gdLst>
              <a:gd name="connsiteX0" fmla="*/ 0 w 12192000"/>
              <a:gd name="connsiteY0" fmla="*/ 0 h 1367976"/>
              <a:gd name="connsiteX1" fmla="*/ 40885 w 12192000"/>
              <a:gd name="connsiteY1" fmla="*/ 22224 h 1367976"/>
              <a:gd name="connsiteX2" fmla="*/ 6096001 w 12192000"/>
              <a:gd name="connsiteY2" fmla="*/ 1144149 h 1367976"/>
              <a:gd name="connsiteX3" fmla="*/ 12151117 w 12192000"/>
              <a:gd name="connsiteY3" fmla="*/ 22224 h 1367976"/>
              <a:gd name="connsiteX4" fmla="*/ 12192000 w 12192000"/>
              <a:gd name="connsiteY4" fmla="*/ 1 h 1367976"/>
              <a:gd name="connsiteX5" fmla="*/ 12192000 w 12192000"/>
              <a:gd name="connsiteY5" fmla="*/ 518978 h 1367976"/>
              <a:gd name="connsiteX6" fmla="*/ 12046459 w 12192000"/>
              <a:gd name="connsiteY6" fmla="*/ 569386 h 1367976"/>
              <a:gd name="connsiteX7" fmla="*/ 6096001 w 12192000"/>
              <a:gd name="connsiteY7" fmla="*/ 1367976 h 1367976"/>
              <a:gd name="connsiteX8" fmla="*/ 145543 w 12192000"/>
              <a:gd name="connsiteY8" fmla="*/ 569386 h 1367976"/>
              <a:gd name="connsiteX9" fmla="*/ 0 w 12192000"/>
              <a:gd name="connsiteY9" fmla="*/ 518977 h 1367976"/>
              <a:gd name="connsiteX10" fmla="*/ 0 w 12192000"/>
              <a:gd name="connsiteY10" fmla="*/ 0 h 1367976"/>
            </a:gdLst>
            <a:ahLst/>
            <a:cxnLst/>
            <a:rect l="l" t="t" r="r" b="b"/>
            <a:pathLst>
              <a:path w="12192000" h="1367976">
                <a:moveTo>
                  <a:pt x="0" y="0"/>
                </a:moveTo>
                <a:lnTo>
                  <a:pt x="40885" y="22224"/>
                </a:lnTo>
                <a:cubicBezTo>
                  <a:pt x="1353147" y="699113"/>
                  <a:pt x="3575436" y="1144149"/>
                  <a:pt x="6096001" y="1144149"/>
                </a:cubicBezTo>
                <a:cubicBezTo>
                  <a:pt x="8616567" y="1144149"/>
                  <a:pt x="10838855" y="699113"/>
                  <a:pt x="12151117" y="22224"/>
                </a:cubicBezTo>
                <a:lnTo>
                  <a:pt x="12192000" y="1"/>
                </a:lnTo>
                <a:lnTo>
                  <a:pt x="12192000" y="518978"/>
                </a:lnTo>
                <a:lnTo>
                  <a:pt x="12046459" y="569386"/>
                </a:lnTo>
                <a:cubicBezTo>
                  <a:pt x="10536345" y="1062096"/>
                  <a:pt x="8428298" y="1367976"/>
                  <a:pt x="6096001" y="1367976"/>
                </a:cubicBezTo>
                <a:cubicBezTo>
                  <a:pt x="3763706" y="1367976"/>
                  <a:pt x="1655658" y="1062096"/>
                  <a:pt x="145543" y="569386"/>
                </a:cubicBezTo>
                <a:lnTo>
                  <a:pt x="0" y="51897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100000"/>
                </a:schemeClr>
              </a:gs>
              <a:gs pos="39000">
                <a:schemeClr val="accent2">
                  <a:lumMod val="20000"/>
                  <a:lumOff val="80000"/>
                  <a:alpha val="100000"/>
                </a:schemeClr>
              </a:gs>
              <a:gs pos="69000">
                <a:schemeClr val="accent2">
                  <a:lumMod val="60000"/>
                  <a:lumOff val="40000"/>
                  <a:alpha val="100000"/>
                </a:schemeClr>
              </a:gs>
              <a:gs pos="100000">
                <a:schemeClr val="accent2">
                  <a:lumMod val="75000"/>
                  <a:alpha val="100000"/>
                </a:schemeClr>
              </a:gs>
            </a:gsLst>
            <a:lin ang="0" scaled="0"/>
          </a:gradFill>
          <a:ln w="1905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-22412" y="5826078"/>
            <a:ext cx="12248030" cy="1031922"/>
          </a:xfrm>
          <a:custGeom>
            <a:avLst/>
            <a:gdLst>
              <a:gd name="connsiteX0" fmla="*/ 0 w 12191999"/>
              <a:gd name="connsiteY0" fmla="*/ 0 h 1031906"/>
              <a:gd name="connsiteX1" fmla="*/ 97612 w 12191999"/>
              <a:gd name="connsiteY1" fmla="*/ 51085 h 1031906"/>
              <a:gd name="connsiteX2" fmla="*/ 6108700 w 12191999"/>
              <a:gd name="connsiteY2" fmla="*/ 925606 h 1031906"/>
              <a:gd name="connsiteX3" fmla="*/ 12119789 w 12191999"/>
              <a:gd name="connsiteY3" fmla="*/ 51085 h 1031906"/>
              <a:gd name="connsiteX4" fmla="*/ 12191999 w 12191999"/>
              <a:gd name="connsiteY4" fmla="*/ 13293 h 1031906"/>
              <a:gd name="connsiteX5" fmla="*/ 12191999 w 12191999"/>
              <a:gd name="connsiteY5" fmla="*/ 1031906 h 1031906"/>
              <a:gd name="connsiteX6" fmla="*/ 0 w 12191999"/>
              <a:gd name="connsiteY6" fmla="*/ 1031906 h 1031906"/>
            </a:gdLst>
            <a:ahLst/>
            <a:cxnLst/>
            <a:rect l="l" t="t" r="r" b="b"/>
            <a:pathLst>
              <a:path w="12191999" h="1031906">
                <a:moveTo>
                  <a:pt x="0" y="0"/>
                </a:moveTo>
                <a:lnTo>
                  <a:pt x="97612" y="51085"/>
                </a:lnTo>
                <a:cubicBezTo>
                  <a:pt x="1195312" y="569402"/>
                  <a:pt x="3474728" y="925606"/>
                  <a:pt x="6108700" y="925606"/>
                </a:cubicBezTo>
                <a:cubicBezTo>
                  <a:pt x="8742672" y="925606"/>
                  <a:pt x="11022088" y="569402"/>
                  <a:pt x="12119789" y="51085"/>
                </a:cubicBezTo>
                <a:lnTo>
                  <a:pt x="12191999" y="13293"/>
                </a:lnTo>
                <a:lnTo>
                  <a:pt x="12191999" y="1031906"/>
                </a:lnTo>
                <a:lnTo>
                  <a:pt x="0" y="1031906"/>
                </a:lnTo>
                <a:close/>
              </a:path>
            </a:pathLst>
          </a:custGeom>
          <a:solidFill>
            <a:schemeClr val="accent1"/>
          </a:solidFill>
          <a:ln w="25400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960664" y="1319864"/>
            <a:ext cx="10257971" cy="4833285"/>
          </a:xfrm>
          <a:prstGeom prst="roundRect">
            <a:avLst>
              <a:gd name="adj" fmla="val 6926"/>
            </a:avLst>
          </a:prstGeom>
          <a:solidFill>
            <a:schemeClr val="bg1"/>
          </a:solidFill>
          <a:ln w="12700" cap="flat">
            <a:solidFill>
              <a:schemeClr val="accent1"/>
            </a:solidFill>
            <a:miter/>
          </a:ln>
          <a:effectLst/>
        </p:spPr>
        <p:txBody>
          <a:bodyPr vert="horz" wrap="square" lIns="22860" tIns="22860" rIns="22860" bIns="22860" rtlCol="0" anchor="ctr"/>
          <a:lstStyle/>
          <a:p>
            <a:pPr algn="ctr">
              <a:lnSpc>
                <a:spcPct val="15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1562447" y="1790304"/>
            <a:ext cx="9819500" cy="393048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indent="266700" algn="just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3600" b="1" kern="0" dirty="0">
                <a:latin typeface="黑体" panose="02010609060101010101" pitchFamily="49" charset="-122"/>
                <a:ea typeface="黑体" panose="02010609060101010101" pitchFamily="49" charset="-122"/>
              </a:rPr>
              <a:t>三、案例文本格式规范</a:t>
            </a:r>
            <a:endParaRPr lang="en-US" altLang="zh-CN" sz="3600" b="1" kern="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sz="3600" b="1" kern="0" dirty="0">
              <a:latin typeface="Calibri" panose="020F0502020204030204" pitchFamily="34" charset="0"/>
            </a:endParaRPr>
          </a:p>
          <a:p>
            <a:pPr indent="266700" algn="just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标题 1"/>
          <p:cNvSpPr txBox="1"/>
          <p:nvPr/>
        </p:nvSpPr>
        <p:spPr>
          <a:xfrm flipH="1">
            <a:off x="10687138" y="1686906"/>
            <a:ext cx="531498" cy="553123"/>
          </a:xfrm>
          <a:custGeom>
            <a:avLst/>
            <a:gdLst>
              <a:gd name="connsiteX0" fmla="*/ 1680770 w 2728039"/>
              <a:gd name="connsiteY0" fmla="*/ 0 h 2640315"/>
              <a:gd name="connsiteX1" fmla="*/ 2647480 w 2728039"/>
              <a:gd name="connsiteY1" fmla="*/ 0 h 2640315"/>
              <a:gd name="connsiteX2" fmla="*/ 2685923 w 2728039"/>
              <a:gd name="connsiteY2" fmla="*/ 149512 h 2640315"/>
              <a:gd name="connsiteX3" fmla="*/ 2728039 w 2728039"/>
              <a:gd name="connsiteY3" fmla="*/ 567297 h 2640315"/>
              <a:gd name="connsiteX4" fmla="*/ 655021 w 2728039"/>
              <a:gd name="connsiteY4" fmla="*/ 2640315 h 2640315"/>
              <a:gd name="connsiteX5" fmla="*/ 38569 w 2728039"/>
              <a:gd name="connsiteY5" fmla="*/ 2547116 h 2640315"/>
              <a:gd name="connsiteX6" fmla="*/ 0 w 2728039"/>
              <a:gd name="connsiteY6" fmla="*/ 2533000 h 2640315"/>
              <a:gd name="connsiteX7" fmla="*/ 0 w 2728039"/>
              <a:gd name="connsiteY7" fmla="*/ 1545644 h 2640315"/>
              <a:gd name="connsiteX8" fmla="*/ 93787 w 2728039"/>
              <a:gd name="connsiteY8" fmla="*/ 1602620 h 2640315"/>
              <a:gd name="connsiteX9" fmla="*/ 655021 w 2728039"/>
              <a:gd name="connsiteY9" fmla="*/ 1744730 h 2640315"/>
              <a:gd name="connsiteX10" fmla="*/ 1832454 w 2728039"/>
              <a:gd name="connsiteY10" fmla="*/ 567297 h 2640315"/>
              <a:gd name="connsiteX11" fmla="*/ 1739926 w 2728039"/>
              <a:gd name="connsiteY11" fmla="*/ 108987 h 2640315"/>
            </a:gdLst>
            <a:ahLst/>
            <a:cxnLst/>
            <a:rect l="l" t="t" r="r" b="b"/>
            <a:pathLst>
              <a:path w="2728039" h="2640315">
                <a:moveTo>
                  <a:pt x="1680770" y="0"/>
                </a:moveTo>
                <a:lnTo>
                  <a:pt x="2647480" y="0"/>
                </a:lnTo>
                <a:lnTo>
                  <a:pt x="2685923" y="149512"/>
                </a:lnTo>
                <a:cubicBezTo>
                  <a:pt x="2713537" y="284460"/>
                  <a:pt x="2728039" y="424185"/>
                  <a:pt x="2728039" y="567297"/>
                </a:cubicBezTo>
                <a:cubicBezTo>
                  <a:pt x="2728039" y="1712193"/>
                  <a:pt x="1799917" y="2640315"/>
                  <a:pt x="655021" y="2640315"/>
                </a:cubicBezTo>
                <a:cubicBezTo>
                  <a:pt x="440353" y="2640315"/>
                  <a:pt x="233306" y="2607686"/>
                  <a:pt x="38569" y="2547116"/>
                </a:cubicBezTo>
                <a:lnTo>
                  <a:pt x="0" y="2533000"/>
                </a:lnTo>
                <a:lnTo>
                  <a:pt x="0" y="1545644"/>
                </a:lnTo>
                <a:lnTo>
                  <a:pt x="93787" y="1602620"/>
                </a:lnTo>
                <a:cubicBezTo>
                  <a:pt x="260621" y="1693250"/>
                  <a:pt x="451809" y="1744730"/>
                  <a:pt x="655021" y="1744730"/>
                </a:cubicBezTo>
                <a:cubicBezTo>
                  <a:pt x="1305299" y="1744730"/>
                  <a:pt x="1832454" y="1217575"/>
                  <a:pt x="1832454" y="567297"/>
                </a:cubicBezTo>
                <a:cubicBezTo>
                  <a:pt x="1832454" y="404728"/>
                  <a:pt x="1799507" y="249853"/>
                  <a:pt x="1739926" y="108987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flipV="1">
            <a:off x="1081658" y="1081037"/>
            <a:ext cx="568004" cy="597347"/>
          </a:xfrm>
          <a:prstGeom prst="round2SameRect">
            <a:avLst/>
          </a:prstGeom>
          <a:solidFill>
            <a:schemeClr val="accent1"/>
          </a:solidFill>
          <a:ln w="12700" cap="sq">
            <a:noFill/>
            <a:miter/>
          </a:ln>
          <a:effectLst>
            <a:outerShdw blurRad="127000" dist="63500" dir="2700000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dirty="0"/>
          </a:p>
        </p:txBody>
      </p:sp>
      <p:sp>
        <p:nvSpPr>
          <p:cNvPr id="10" name="标题 1"/>
          <p:cNvSpPr txBox="1"/>
          <p:nvPr/>
        </p:nvSpPr>
        <p:spPr>
          <a:xfrm>
            <a:off x="1175602" y="1207943"/>
            <a:ext cx="386845" cy="377116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/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86913" y="277837"/>
            <a:ext cx="473487" cy="607878"/>
            <a:chOff x="186913" y="277837"/>
            <a:chExt cx="473487" cy="607878"/>
          </a:xfrm>
        </p:grpSpPr>
        <p:sp>
          <p:nvSpPr>
            <p:cNvPr id="13" name="标题 1"/>
            <p:cNvSpPr txBox="1"/>
            <p:nvPr/>
          </p:nvSpPr>
          <p:spPr>
            <a:xfrm rot="5400000">
              <a:off x="181207" y="478327"/>
              <a:ext cx="487890" cy="326886"/>
            </a:xfrm>
            <a:prstGeom prst="flowChartDecision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14" name="标题 1"/>
            <p:cNvSpPr txBox="1"/>
            <p:nvPr/>
          </p:nvSpPr>
          <p:spPr>
            <a:xfrm rot="5400000">
              <a:off x="143292" y="321458"/>
              <a:ext cx="264371" cy="177129"/>
            </a:xfrm>
            <a:prstGeom prst="flowChartDecision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15" name="标题 1"/>
            <p:cNvSpPr txBox="1"/>
            <p:nvPr/>
          </p:nvSpPr>
          <p:spPr>
            <a:xfrm rot="5400000">
              <a:off x="512221" y="435582"/>
              <a:ext cx="177460" cy="118899"/>
            </a:xfrm>
            <a:prstGeom prst="flowChartDecision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363286" y="2279388"/>
            <a:ext cx="9452725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81000" algn="just">
              <a:lnSpc>
                <a:spcPct val="150000"/>
              </a:lnSpc>
              <a:buNone/>
            </a:pPr>
            <a:r>
              <a:rPr lang="en-US" altLang="zh-CN" sz="3200" kern="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zh-CN" sz="3200" kern="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全文用</a:t>
            </a:r>
            <a:r>
              <a:rPr lang="en-US" altLang="zh-CN" sz="3200" kern="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word</a:t>
            </a:r>
            <a:r>
              <a:rPr lang="zh-CN" altLang="zh-CN" sz="3200" kern="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格式；标题用</a:t>
            </a:r>
            <a:r>
              <a:rPr lang="en-US" altLang="zh-CN" sz="3200" kern="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3200" kern="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号小标宋；</a:t>
            </a:r>
            <a:endParaRPr lang="zh-CN" altLang="zh-CN" sz="32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81000" algn="just">
              <a:lnSpc>
                <a:spcPct val="150000"/>
              </a:lnSpc>
              <a:buNone/>
            </a:pPr>
            <a:r>
              <a:rPr lang="en-US" altLang="zh-CN" sz="3200" kern="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zh-CN" sz="3200" kern="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一级标题用</a:t>
            </a:r>
            <a:r>
              <a:rPr lang="en-US" altLang="zh-CN" sz="3200" kern="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sz="3200" kern="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号黑体字，二级标题用</a:t>
            </a:r>
            <a:r>
              <a:rPr lang="en-US" altLang="zh-CN" sz="3200" kern="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sz="3200" kern="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号楷体加粗，正文用</a:t>
            </a:r>
            <a:r>
              <a:rPr lang="en-US" altLang="zh-CN" sz="3200" kern="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sz="3200" kern="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号宋体字；</a:t>
            </a:r>
            <a:endParaRPr lang="zh-CN" altLang="zh-CN" sz="32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81000" algn="just">
              <a:lnSpc>
                <a:spcPct val="150000"/>
              </a:lnSpc>
              <a:buNone/>
            </a:pPr>
            <a:r>
              <a:rPr lang="en-US" altLang="zh-CN" sz="3200" kern="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zh-CN" sz="3200" kern="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页码居中，行距固定值</a:t>
            </a:r>
            <a:r>
              <a:rPr lang="en-US" altLang="zh-CN" sz="3200" kern="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26</a:t>
            </a:r>
            <a:r>
              <a:rPr lang="zh-CN" altLang="zh-CN" sz="3200" kern="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磅；</a:t>
            </a:r>
            <a:endParaRPr lang="zh-CN" altLang="zh-CN" sz="32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81000" algn="just">
              <a:lnSpc>
                <a:spcPct val="150000"/>
              </a:lnSpc>
            </a:pPr>
            <a:r>
              <a:rPr lang="en-US" altLang="zh-CN" sz="3200" kern="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zh-CN" sz="3200" kern="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落款请放在文本最后右下角。</a:t>
            </a:r>
            <a:endParaRPr lang="zh-CN" altLang="zh-CN" sz="32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dirty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-6350" y="6153150"/>
            <a:ext cx="12192000" cy="1110515"/>
          </a:xfrm>
          <a:custGeom>
            <a:avLst/>
            <a:gdLst>
              <a:gd name="connsiteX0" fmla="*/ 0 w 12192000"/>
              <a:gd name="connsiteY0" fmla="*/ 0 h 2575906"/>
              <a:gd name="connsiteX1" fmla="*/ 40885 w 12192000"/>
              <a:gd name="connsiteY1" fmla="*/ 22224 h 2575906"/>
              <a:gd name="connsiteX2" fmla="*/ 6096001 w 12192000"/>
              <a:gd name="connsiteY2" fmla="*/ 1144149 h 2575906"/>
              <a:gd name="connsiteX3" fmla="*/ 12151117 w 12192000"/>
              <a:gd name="connsiteY3" fmla="*/ 22224 h 2575906"/>
              <a:gd name="connsiteX4" fmla="*/ 12192000 w 12192000"/>
              <a:gd name="connsiteY4" fmla="*/ 1 h 2575906"/>
              <a:gd name="connsiteX5" fmla="*/ 12192000 w 12192000"/>
              <a:gd name="connsiteY5" fmla="*/ 2575906 h 2575906"/>
              <a:gd name="connsiteX6" fmla="*/ 0 w 12192000"/>
              <a:gd name="connsiteY6" fmla="*/ 2575906 h 2575906"/>
              <a:gd name="connsiteX7" fmla="*/ 0 w 12192000"/>
              <a:gd name="connsiteY7" fmla="*/ 0 h 2575906"/>
            </a:gdLst>
            <a:ahLst/>
            <a:cxnLst/>
            <a:rect l="l" t="t" r="r" b="b"/>
            <a:pathLst>
              <a:path w="12192000" h="2575906">
                <a:moveTo>
                  <a:pt x="0" y="0"/>
                </a:moveTo>
                <a:lnTo>
                  <a:pt x="40885" y="22224"/>
                </a:lnTo>
                <a:cubicBezTo>
                  <a:pt x="1353147" y="699113"/>
                  <a:pt x="3575436" y="1144149"/>
                  <a:pt x="6096001" y="1144149"/>
                </a:cubicBezTo>
                <a:cubicBezTo>
                  <a:pt x="8616567" y="1144149"/>
                  <a:pt x="10838855" y="699113"/>
                  <a:pt x="12151117" y="22224"/>
                </a:cubicBezTo>
                <a:lnTo>
                  <a:pt x="12192000" y="1"/>
                </a:lnTo>
                <a:lnTo>
                  <a:pt x="12192000" y="2575906"/>
                </a:lnTo>
                <a:lnTo>
                  <a:pt x="0" y="257590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1905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>
            <a:off x="-6350" y="6134100"/>
            <a:ext cx="12192000" cy="589757"/>
          </a:xfrm>
          <a:custGeom>
            <a:avLst/>
            <a:gdLst>
              <a:gd name="connsiteX0" fmla="*/ 0 w 12192000"/>
              <a:gd name="connsiteY0" fmla="*/ 0 h 1367976"/>
              <a:gd name="connsiteX1" fmla="*/ 40885 w 12192000"/>
              <a:gd name="connsiteY1" fmla="*/ 22224 h 1367976"/>
              <a:gd name="connsiteX2" fmla="*/ 6096001 w 12192000"/>
              <a:gd name="connsiteY2" fmla="*/ 1144149 h 1367976"/>
              <a:gd name="connsiteX3" fmla="*/ 12151117 w 12192000"/>
              <a:gd name="connsiteY3" fmla="*/ 22224 h 1367976"/>
              <a:gd name="connsiteX4" fmla="*/ 12192000 w 12192000"/>
              <a:gd name="connsiteY4" fmla="*/ 1 h 1367976"/>
              <a:gd name="connsiteX5" fmla="*/ 12192000 w 12192000"/>
              <a:gd name="connsiteY5" fmla="*/ 518978 h 1367976"/>
              <a:gd name="connsiteX6" fmla="*/ 12046459 w 12192000"/>
              <a:gd name="connsiteY6" fmla="*/ 569386 h 1367976"/>
              <a:gd name="connsiteX7" fmla="*/ 6096001 w 12192000"/>
              <a:gd name="connsiteY7" fmla="*/ 1367976 h 1367976"/>
              <a:gd name="connsiteX8" fmla="*/ 145543 w 12192000"/>
              <a:gd name="connsiteY8" fmla="*/ 569386 h 1367976"/>
              <a:gd name="connsiteX9" fmla="*/ 0 w 12192000"/>
              <a:gd name="connsiteY9" fmla="*/ 518977 h 1367976"/>
              <a:gd name="connsiteX10" fmla="*/ 0 w 12192000"/>
              <a:gd name="connsiteY10" fmla="*/ 0 h 1367976"/>
            </a:gdLst>
            <a:ahLst/>
            <a:cxnLst/>
            <a:rect l="l" t="t" r="r" b="b"/>
            <a:pathLst>
              <a:path w="12192000" h="1367976">
                <a:moveTo>
                  <a:pt x="0" y="0"/>
                </a:moveTo>
                <a:lnTo>
                  <a:pt x="40885" y="22224"/>
                </a:lnTo>
                <a:cubicBezTo>
                  <a:pt x="1353147" y="699113"/>
                  <a:pt x="3575436" y="1144149"/>
                  <a:pt x="6096001" y="1144149"/>
                </a:cubicBezTo>
                <a:cubicBezTo>
                  <a:pt x="8616567" y="1144149"/>
                  <a:pt x="10838855" y="699113"/>
                  <a:pt x="12151117" y="22224"/>
                </a:cubicBezTo>
                <a:lnTo>
                  <a:pt x="12192000" y="1"/>
                </a:lnTo>
                <a:lnTo>
                  <a:pt x="12192000" y="518978"/>
                </a:lnTo>
                <a:lnTo>
                  <a:pt x="12046459" y="569386"/>
                </a:lnTo>
                <a:cubicBezTo>
                  <a:pt x="10536345" y="1062096"/>
                  <a:pt x="8428298" y="1367976"/>
                  <a:pt x="6096001" y="1367976"/>
                </a:cubicBezTo>
                <a:cubicBezTo>
                  <a:pt x="3763706" y="1367976"/>
                  <a:pt x="1655658" y="1062096"/>
                  <a:pt x="145543" y="569386"/>
                </a:cubicBezTo>
                <a:lnTo>
                  <a:pt x="0" y="51897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100000"/>
                </a:schemeClr>
              </a:gs>
              <a:gs pos="39000">
                <a:schemeClr val="accent2">
                  <a:lumMod val="20000"/>
                  <a:lumOff val="80000"/>
                  <a:alpha val="100000"/>
                </a:schemeClr>
              </a:gs>
              <a:gs pos="69000">
                <a:schemeClr val="accent2">
                  <a:lumMod val="60000"/>
                  <a:lumOff val="40000"/>
                  <a:alpha val="100000"/>
                </a:schemeClr>
              </a:gs>
              <a:gs pos="100000">
                <a:schemeClr val="accent2">
                  <a:lumMod val="75000"/>
                  <a:alpha val="100000"/>
                </a:schemeClr>
              </a:gs>
            </a:gsLst>
            <a:lin ang="0" scaled="0"/>
          </a:gradFill>
          <a:ln w="1905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-22412" y="5826078"/>
            <a:ext cx="12248030" cy="1031922"/>
          </a:xfrm>
          <a:custGeom>
            <a:avLst/>
            <a:gdLst>
              <a:gd name="connsiteX0" fmla="*/ 0 w 12191999"/>
              <a:gd name="connsiteY0" fmla="*/ 0 h 1031906"/>
              <a:gd name="connsiteX1" fmla="*/ 97612 w 12191999"/>
              <a:gd name="connsiteY1" fmla="*/ 51085 h 1031906"/>
              <a:gd name="connsiteX2" fmla="*/ 6108700 w 12191999"/>
              <a:gd name="connsiteY2" fmla="*/ 925606 h 1031906"/>
              <a:gd name="connsiteX3" fmla="*/ 12119789 w 12191999"/>
              <a:gd name="connsiteY3" fmla="*/ 51085 h 1031906"/>
              <a:gd name="connsiteX4" fmla="*/ 12191999 w 12191999"/>
              <a:gd name="connsiteY4" fmla="*/ 13293 h 1031906"/>
              <a:gd name="connsiteX5" fmla="*/ 12191999 w 12191999"/>
              <a:gd name="connsiteY5" fmla="*/ 1031906 h 1031906"/>
              <a:gd name="connsiteX6" fmla="*/ 0 w 12191999"/>
              <a:gd name="connsiteY6" fmla="*/ 1031906 h 1031906"/>
            </a:gdLst>
            <a:ahLst/>
            <a:cxnLst/>
            <a:rect l="l" t="t" r="r" b="b"/>
            <a:pathLst>
              <a:path w="12191999" h="1031906">
                <a:moveTo>
                  <a:pt x="0" y="0"/>
                </a:moveTo>
                <a:lnTo>
                  <a:pt x="97612" y="51085"/>
                </a:lnTo>
                <a:cubicBezTo>
                  <a:pt x="1195312" y="569402"/>
                  <a:pt x="3474728" y="925606"/>
                  <a:pt x="6108700" y="925606"/>
                </a:cubicBezTo>
                <a:cubicBezTo>
                  <a:pt x="8742672" y="925606"/>
                  <a:pt x="11022088" y="569402"/>
                  <a:pt x="12119789" y="51085"/>
                </a:cubicBezTo>
                <a:lnTo>
                  <a:pt x="12191999" y="13293"/>
                </a:lnTo>
                <a:lnTo>
                  <a:pt x="12191999" y="1031906"/>
                </a:lnTo>
                <a:lnTo>
                  <a:pt x="0" y="1031906"/>
                </a:lnTo>
                <a:close/>
              </a:path>
            </a:pathLst>
          </a:custGeom>
          <a:solidFill>
            <a:schemeClr val="accent1"/>
          </a:solidFill>
          <a:ln w="25400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960664" y="1319864"/>
            <a:ext cx="10257971" cy="4833285"/>
          </a:xfrm>
          <a:prstGeom prst="roundRect">
            <a:avLst>
              <a:gd name="adj" fmla="val 6926"/>
            </a:avLst>
          </a:prstGeom>
          <a:solidFill>
            <a:schemeClr val="bg1"/>
          </a:solidFill>
          <a:ln w="12700" cap="flat">
            <a:solidFill>
              <a:schemeClr val="accent1"/>
            </a:solidFill>
            <a:miter/>
          </a:ln>
          <a:effectLst/>
        </p:spPr>
        <p:txBody>
          <a:bodyPr vert="horz" wrap="square" lIns="22860" tIns="22860" rIns="22860" bIns="22860" rtlCol="0" anchor="ctr"/>
          <a:lstStyle/>
          <a:p>
            <a:pPr algn="ctr">
              <a:lnSpc>
                <a:spcPct val="15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1472894" y="1893081"/>
            <a:ext cx="9819500" cy="407083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indent="266700" algn="just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3600" b="1" kern="0" dirty="0">
                <a:latin typeface="黑体" panose="02010609060101010101" pitchFamily="49" charset="-122"/>
                <a:ea typeface="黑体" panose="02010609060101010101" pitchFamily="49" charset="-122"/>
              </a:rPr>
              <a:t>四、交稿时间</a:t>
            </a:r>
            <a:endParaRPr lang="zh-CN" altLang="zh-CN" sz="3600" b="1" kern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标题 1"/>
          <p:cNvSpPr txBox="1"/>
          <p:nvPr/>
        </p:nvSpPr>
        <p:spPr>
          <a:xfrm flipH="1">
            <a:off x="10687138" y="1686906"/>
            <a:ext cx="531498" cy="553123"/>
          </a:xfrm>
          <a:custGeom>
            <a:avLst/>
            <a:gdLst>
              <a:gd name="connsiteX0" fmla="*/ 1680770 w 2728039"/>
              <a:gd name="connsiteY0" fmla="*/ 0 h 2640315"/>
              <a:gd name="connsiteX1" fmla="*/ 2647480 w 2728039"/>
              <a:gd name="connsiteY1" fmla="*/ 0 h 2640315"/>
              <a:gd name="connsiteX2" fmla="*/ 2685923 w 2728039"/>
              <a:gd name="connsiteY2" fmla="*/ 149512 h 2640315"/>
              <a:gd name="connsiteX3" fmla="*/ 2728039 w 2728039"/>
              <a:gd name="connsiteY3" fmla="*/ 567297 h 2640315"/>
              <a:gd name="connsiteX4" fmla="*/ 655021 w 2728039"/>
              <a:gd name="connsiteY4" fmla="*/ 2640315 h 2640315"/>
              <a:gd name="connsiteX5" fmla="*/ 38569 w 2728039"/>
              <a:gd name="connsiteY5" fmla="*/ 2547116 h 2640315"/>
              <a:gd name="connsiteX6" fmla="*/ 0 w 2728039"/>
              <a:gd name="connsiteY6" fmla="*/ 2533000 h 2640315"/>
              <a:gd name="connsiteX7" fmla="*/ 0 w 2728039"/>
              <a:gd name="connsiteY7" fmla="*/ 1545644 h 2640315"/>
              <a:gd name="connsiteX8" fmla="*/ 93787 w 2728039"/>
              <a:gd name="connsiteY8" fmla="*/ 1602620 h 2640315"/>
              <a:gd name="connsiteX9" fmla="*/ 655021 w 2728039"/>
              <a:gd name="connsiteY9" fmla="*/ 1744730 h 2640315"/>
              <a:gd name="connsiteX10" fmla="*/ 1832454 w 2728039"/>
              <a:gd name="connsiteY10" fmla="*/ 567297 h 2640315"/>
              <a:gd name="connsiteX11" fmla="*/ 1739926 w 2728039"/>
              <a:gd name="connsiteY11" fmla="*/ 108987 h 2640315"/>
            </a:gdLst>
            <a:ahLst/>
            <a:cxnLst/>
            <a:rect l="l" t="t" r="r" b="b"/>
            <a:pathLst>
              <a:path w="2728039" h="2640315">
                <a:moveTo>
                  <a:pt x="1680770" y="0"/>
                </a:moveTo>
                <a:lnTo>
                  <a:pt x="2647480" y="0"/>
                </a:lnTo>
                <a:lnTo>
                  <a:pt x="2685923" y="149512"/>
                </a:lnTo>
                <a:cubicBezTo>
                  <a:pt x="2713537" y="284460"/>
                  <a:pt x="2728039" y="424185"/>
                  <a:pt x="2728039" y="567297"/>
                </a:cubicBezTo>
                <a:cubicBezTo>
                  <a:pt x="2728039" y="1712193"/>
                  <a:pt x="1799917" y="2640315"/>
                  <a:pt x="655021" y="2640315"/>
                </a:cubicBezTo>
                <a:cubicBezTo>
                  <a:pt x="440353" y="2640315"/>
                  <a:pt x="233306" y="2607686"/>
                  <a:pt x="38569" y="2547116"/>
                </a:cubicBezTo>
                <a:lnTo>
                  <a:pt x="0" y="2533000"/>
                </a:lnTo>
                <a:lnTo>
                  <a:pt x="0" y="1545644"/>
                </a:lnTo>
                <a:lnTo>
                  <a:pt x="93787" y="1602620"/>
                </a:lnTo>
                <a:cubicBezTo>
                  <a:pt x="260621" y="1693250"/>
                  <a:pt x="451809" y="1744730"/>
                  <a:pt x="655021" y="1744730"/>
                </a:cubicBezTo>
                <a:cubicBezTo>
                  <a:pt x="1305299" y="1744730"/>
                  <a:pt x="1832454" y="1217575"/>
                  <a:pt x="1832454" y="567297"/>
                </a:cubicBezTo>
                <a:cubicBezTo>
                  <a:pt x="1832454" y="404728"/>
                  <a:pt x="1799507" y="249853"/>
                  <a:pt x="1739926" y="108987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flipV="1">
            <a:off x="1081658" y="1081037"/>
            <a:ext cx="568004" cy="597347"/>
          </a:xfrm>
          <a:prstGeom prst="round2SameRect">
            <a:avLst/>
          </a:prstGeom>
          <a:solidFill>
            <a:schemeClr val="accent1"/>
          </a:solidFill>
          <a:ln w="12700" cap="sq">
            <a:noFill/>
            <a:miter/>
          </a:ln>
          <a:effectLst>
            <a:outerShdw blurRad="127000" dist="63500" dir="2700000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 dirty="0"/>
          </a:p>
        </p:txBody>
      </p:sp>
      <p:sp>
        <p:nvSpPr>
          <p:cNvPr id="10" name="标题 1"/>
          <p:cNvSpPr txBox="1"/>
          <p:nvPr/>
        </p:nvSpPr>
        <p:spPr>
          <a:xfrm>
            <a:off x="1175602" y="1207943"/>
            <a:ext cx="386845" cy="377116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/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787215" y="385281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kumimoji="1" lang="en-US" altLang="zh-CN" sz="3600" b="1" kern="100" dirty="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《 </a:t>
            </a:r>
            <a:r>
              <a:rPr kumimoji="1" lang="zh-CN" altLang="en-US" sz="3600" b="1" kern="100" dirty="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思政课学</a:t>
            </a:r>
            <a:r>
              <a:rPr kumimoji="1" lang="zh-CN" altLang="zh-CN" sz="3600" b="1" kern="100" dirty="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案例参考规范</a:t>
            </a:r>
            <a:r>
              <a:rPr kumimoji="1" lang="en-US" altLang="zh-CN" sz="3600" b="1" kern="100" dirty="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》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86913" y="277837"/>
            <a:ext cx="473487" cy="607878"/>
            <a:chOff x="186913" y="277837"/>
            <a:chExt cx="473487" cy="607878"/>
          </a:xfrm>
        </p:grpSpPr>
        <p:sp>
          <p:nvSpPr>
            <p:cNvPr id="13" name="标题 1"/>
            <p:cNvSpPr txBox="1"/>
            <p:nvPr/>
          </p:nvSpPr>
          <p:spPr>
            <a:xfrm rot="5400000">
              <a:off x="181207" y="478327"/>
              <a:ext cx="487890" cy="326886"/>
            </a:xfrm>
            <a:prstGeom prst="flowChartDecision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14" name="标题 1"/>
            <p:cNvSpPr txBox="1"/>
            <p:nvPr/>
          </p:nvSpPr>
          <p:spPr>
            <a:xfrm rot="5400000">
              <a:off x="143292" y="321458"/>
              <a:ext cx="264371" cy="177129"/>
            </a:xfrm>
            <a:prstGeom prst="flowChartDecision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15" name="标题 1"/>
            <p:cNvSpPr txBox="1"/>
            <p:nvPr/>
          </p:nvSpPr>
          <p:spPr>
            <a:xfrm rot="5400000">
              <a:off x="512221" y="435582"/>
              <a:ext cx="177460" cy="118899"/>
            </a:xfrm>
            <a:prstGeom prst="flowChartDecision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173154" y="2566967"/>
            <a:ext cx="9354820" cy="2738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381000" algn="just">
              <a:lnSpc>
                <a:spcPct val="150000"/>
              </a:lnSpc>
              <a:buNone/>
            </a:pPr>
            <a:r>
              <a:rPr lang="en-US" altLang="zh-CN" sz="3200" b="1" kern="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kern="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kern="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zh-CN" sz="3200" b="1" kern="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3200" b="1" kern="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16:00</a:t>
            </a:r>
            <a:r>
              <a:rPr lang="zh-CN" altLang="zh-CN" sz="3200" b="1" kern="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之前。</a:t>
            </a:r>
            <a:endParaRPr lang="zh-CN" altLang="zh-CN" sz="3200" b="1" kern="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81000" algn="just">
              <a:lnSpc>
                <a:spcPct val="150000"/>
              </a:lnSpc>
              <a:buNone/>
            </a:pPr>
            <a:r>
              <a:rPr lang="zh-CN" altLang="zh-CN" sz="3200" b="1" kern="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发送到马克思主义学院公共邮箱：</a:t>
            </a:r>
            <a:r>
              <a:rPr lang="en-US" altLang="zh-CN" sz="3200" b="1" kern="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my@sou.edu.cn</a:t>
            </a:r>
            <a:endParaRPr lang="zh-CN" altLang="zh-CN" sz="3200" b="1" kern="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81000" algn="just">
              <a:lnSpc>
                <a:spcPct val="150000"/>
              </a:lnSpc>
              <a:buNone/>
            </a:pPr>
            <a:endParaRPr lang="zh-CN" altLang="zh-CN" sz="3200" b="1" kern="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D90E27"/>
      </a:accent1>
      <a:accent2>
        <a:srgbClr val="FCBF46"/>
      </a:accent2>
      <a:accent3>
        <a:srgbClr val="0F9ED5"/>
      </a:accent3>
      <a:accent4>
        <a:srgbClr val="FFC000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385</Words>
  <Application>WPS 演示</Application>
  <PresentationFormat>宽屏</PresentationFormat>
  <Paragraphs>65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Arial</vt:lpstr>
      <vt:lpstr>宋体</vt:lpstr>
      <vt:lpstr>Wingdings</vt:lpstr>
      <vt:lpstr>黑体</vt:lpstr>
      <vt:lpstr>思源黑体</vt:lpstr>
      <vt:lpstr>Calibri</vt:lpstr>
      <vt:lpstr>Times New Roman</vt:lpstr>
      <vt:lpstr>仿宋_GB2312</vt:lpstr>
      <vt:lpstr>等线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s_yx</cp:lastModifiedBy>
  <cp:revision>44</cp:revision>
  <dcterms:created xsi:type="dcterms:W3CDTF">2025-04-28T11:36:00Z</dcterms:created>
  <dcterms:modified xsi:type="dcterms:W3CDTF">2025-04-29T02:24:24Z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AA3ADF59CBAC49949B0D4E60503F7E02_12</vt:lpwstr>
  </property>
  <property fmtid="{D5CDD505-2E9C-101B-9397-08002B2CF9AE}" pid="3" name="KSOProductBuildVer">
    <vt:lpwstr>2052-12.1.0.20784</vt:lpwstr>
  </property>
</Properties>
</file>